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4.xml" ContentType="application/vnd.openxmlformats-officedocument.themeOverride+xml"/>
  <Override PartName="/ppt/charts/chart5.xml" ContentType="application/vnd.openxmlformats-officedocument.drawingml.chart+xml"/>
  <Override PartName="/ppt/theme/themeOverride5.xml" ContentType="application/vnd.openxmlformats-officedocument.themeOverride+xml"/>
  <Override PartName="/ppt/charts/chart6.xml" ContentType="application/vnd.openxmlformats-officedocument.drawingml.chart+xml"/>
  <Override PartName="/ppt/theme/themeOverride6.xml" ContentType="application/vnd.openxmlformats-officedocument.themeOverride+xml"/>
  <Override PartName="/ppt/charts/chart7.xml" ContentType="application/vnd.openxmlformats-officedocument.drawingml.chart+xml"/>
  <Override PartName="/ppt/drawings/drawing1.xml" ContentType="application/vnd.openxmlformats-officedocument.drawingml.chartshapes+xml"/>
  <Override PartName="/ppt/charts/chart8.xml" ContentType="application/vnd.openxmlformats-officedocument.drawingml.chart+xml"/>
  <Override PartName="/ppt/theme/themeOverride7.xml" ContentType="application/vnd.openxmlformats-officedocument.themeOverride+xml"/>
  <Override PartName="/ppt/charts/chart9.xml" ContentType="application/vnd.openxmlformats-officedocument.drawingml.chart+xml"/>
  <Override PartName="/ppt/theme/themeOverride8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56" r:id="rId2"/>
    <p:sldId id="338" r:id="rId3"/>
    <p:sldId id="340" r:id="rId4"/>
    <p:sldId id="344" r:id="rId5"/>
    <p:sldId id="346" r:id="rId6"/>
    <p:sldId id="296" r:id="rId7"/>
    <p:sldId id="299" r:id="rId8"/>
    <p:sldId id="311" r:id="rId9"/>
    <p:sldId id="294" r:id="rId10"/>
    <p:sldId id="300" r:id="rId11"/>
    <p:sldId id="302" r:id="rId12"/>
    <p:sldId id="303" r:id="rId13"/>
    <p:sldId id="298" r:id="rId14"/>
    <p:sldId id="345" r:id="rId15"/>
    <p:sldId id="304" r:id="rId16"/>
    <p:sldId id="307" r:id="rId17"/>
    <p:sldId id="342" r:id="rId18"/>
    <p:sldId id="358" r:id="rId19"/>
  </p:sldIdLst>
  <p:sldSz cx="9144000" cy="6858000" type="screen4x3"/>
  <p:notesSz cx="6813550" cy="994568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66FF"/>
    <a:srgbClr val="00CC00"/>
    <a:srgbClr val="FF3399"/>
    <a:srgbClr val="FF00FF"/>
    <a:srgbClr val="33CCFF"/>
    <a:srgbClr val="6600FF"/>
    <a:srgbClr val="000099"/>
    <a:srgbClr val="CC0099"/>
    <a:srgbClr val="00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4687" autoAdjust="0"/>
  </p:normalViewPr>
  <p:slideViewPr>
    <p:cSldViewPr>
      <p:cViewPr varScale="1">
        <p:scale>
          <a:sx n="110" d="100"/>
          <a:sy n="110" d="100"/>
        </p:scale>
        <p:origin x="1266" y="21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2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3.xlsx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oleObject" Target="../embeddings/oleObject1.bin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4.xlsx"/><Relationship Id="rId1" Type="http://schemas.openxmlformats.org/officeDocument/2006/relationships/themeOverride" Target="../theme/themeOverride5.xm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5.xlsx"/><Relationship Id="rId1" Type="http://schemas.openxmlformats.org/officeDocument/2006/relationships/themeOverride" Target="../theme/themeOverride6.xm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6.xlsx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7.xlsx"/><Relationship Id="rId1" Type="http://schemas.openxmlformats.org/officeDocument/2006/relationships/themeOverride" Target="../theme/themeOverride7.xml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8.xlsx"/><Relationship Id="rId1" Type="http://schemas.openxmlformats.org/officeDocument/2006/relationships/themeOverride" Target="../theme/themeOverride8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Доходы</c:v>
                </c:pt>
              </c:strCache>
            </c:strRef>
          </c:tx>
          <c:spPr>
            <a:solidFill>
              <a:srgbClr val="00B0F0"/>
            </a:solidFill>
          </c:spPr>
          <c:invertIfNegative val="0"/>
          <c:dLbls>
            <c:dLbl>
              <c:idx val="0"/>
              <c:layout>
                <c:manualLayout>
                  <c:x val="-9.3647411841162199E-3"/>
                  <c:y val="8.59844149799945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5607901973527032E-3"/>
                  <c:y val="0.1273843184888809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3.1215803947054065E-3"/>
                  <c:y val="0.175153437922211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Лист1!$B$1:$D$1</c:f>
              <c:strCache>
                <c:ptCount val="3"/>
                <c:pt idx="0">
                  <c:v>2021 год </c:v>
                </c:pt>
                <c:pt idx="1">
                  <c:v>2022 год</c:v>
                </c:pt>
                <c:pt idx="2">
                  <c:v>2023 год</c:v>
                </c:pt>
              </c:strCache>
            </c:strRef>
          </c:cat>
          <c:val>
            <c:numRef>
              <c:f>Лист1!$B$2:$D$2</c:f>
              <c:numCache>
                <c:formatCode>General</c:formatCode>
                <c:ptCount val="3"/>
                <c:pt idx="0">
                  <c:v>885782</c:v>
                </c:pt>
                <c:pt idx="1">
                  <c:v>996646.9</c:v>
                </c:pt>
                <c:pt idx="2">
                  <c:v>1199813.7</c:v>
                </c:pt>
              </c:numCache>
            </c:numRef>
          </c:val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Расходы</c:v>
                </c:pt>
              </c:strCache>
            </c:strRef>
          </c:tx>
          <c:spPr>
            <a:solidFill>
              <a:srgbClr val="92D050"/>
            </a:solidFill>
          </c:spPr>
          <c:invertIfNegative val="0"/>
          <c:dLbls>
            <c:dLbl>
              <c:idx val="0"/>
              <c:layout>
                <c:manualLayout>
                  <c:x val="2.1851062762937846E-2"/>
                  <c:y val="0.175153437922211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2.0290272565585143E-2"/>
                  <c:y val="0.2770608927133159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1.7168692170879737E-2"/>
                  <c:y val="0.2738762847510940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Лист1!$B$1:$D$1</c:f>
              <c:strCache>
                <c:ptCount val="3"/>
                <c:pt idx="0">
                  <c:v>2021 год </c:v>
                </c:pt>
                <c:pt idx="1">
                  <c:v>2022 год</c:v>
                </c:pt>
                <c:pt idx="2">
                  <c:v>2023 год</c:v>
                </c:pt>
              </c:strCache>
            </c:strRef>
          </c:cat>
          <c:val>
            <c:numRef>
              <c:f>Лист1!$B$3:$D$3</c:f>
              <c:numCache>
                <c:formatCode>General</c:formatCode>
                <c:ptCount val="3"/>
                <c:pt idx="0">
                  <c:v>892275</c:v>
                </c:pt>
                <c:pt idx="1">
                  <c:v>987648.4</c:v>
                </c:pt>
                <c:pt idx="2">
                  <c:v>1167308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309044536"/>
        <c:axId val="309044928"/>
        <c:axId val="0"/>
      </c:bar3DChart>
      <c:catAx>
        <c:axId val="30904453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4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309044928"/>
        <c:crosses val="autoZero"/>
        <c:auto val="1"/>
        <c:lblAlgn val="ctr"/>
        <c:lblOffset val="100"/>
        <c:noMultiLvlLbl val="0"/>
      </c:catAx>
      <c:valAx>
        <c:axId val="30904492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309044536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 sz="14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ru-RU"/>
              <a:t>Дефицит (профицит)</a:t>
            </a:r>
          </a:p>
        </c:rich>
      </c:tx>
      <c:layout/>
      <c:overlay val="0"/>
    </c:title>
    <c:autoTitleDeleted val="0"/>
    <c:plotArea>
      <c:layout/>
      <c:lineChart>
        <c:grouping val="stacked"/>
        <c:varyColors val="0"/>
        <c:ser>
          <c:idx val="0"/>
          <c:order val="0"/>
          <c:cat>
            <c:strRef>
              <c:f>Лист1!$B$1:$D$1</c:f>
              <c:strCache>
                <c:ptCount val="3"/>
                <c:pt idx="0">
                  <c:v>2021 год </c:v>
                </c:pt>
                <c:pt idx="1">
                  <c:v>2022 год</c:v>
                </c:pt>
                <c:pt idx="2">
                  <c:v>2023 год</c:v>
                </c:pt>
              </c:strCache>
            </c:strRef>
          </c:cat>
          <c:val>
            <c:numRef>
              <c:f>Лист1!$B$2:$D$2</c:f>
            </c:numRef>
          </c:val>
          <c:smooth val="0"/>
        </c:ser>
        <c:ser>
          <c:idx val="1"/>
          <c:order val="1"/>
          <c:cat>
            <c:strRef>
              <c:f>Лист1!$B$1:$D$1</c:f>
              <c:strCache>
                <c:ptCount val="3"/>
                <c:pt idx="0">
                  <c:v>2021 год </c:v>
                </c:pt>
                <c:pt idx="1">
                  <c:v>2022 год</c:v>
                </c:pt>
                <c:pt idx="2">
                  <c:v>2023 год</c:v>
                </c:pt>
              </c:strCache>
            </c:strRef>
          </c:cat>
          <c:val>
            <c:numRef>
              <c:f>Лист1!$B$3:$D$3</c:f>
            </c:numRef>
          </c:val>
          <c:smooth val="0"/>
        </c:ser>
        <c:ser>
          <c:idx val="2"/>
          <c:order val="2"/>
          <c:spPr>
            <a:ln>
              <a:solidFill>
                <a:srgbClr val="7030A0"/>
              </a:solidFill>
            </a:ln>
          </c:spPr>
          <c:marker>
            <c:symbol val="none"/>
          </c:marker>
          <c:cat>
            <c:strRef>
              <c:f>Лист1!$B$1:$D$1</c:f>
              <c:strCache>
                <c:ptCount val="3"/>
                <c:pt idx="0">
                  <c:v>2021 год </c:v>
                </c:pt>
                <c:pt idx="1">
                  <c:v>2022 год</c:v>
                </c:pt>
                <c:pt idx="2">
                  <c:v>2023 год</c:v>
                </c:pt>
              </c:strCache>
            </c:strRef>
          </c:cat>
          <c:val>
            <c:numRef>
              <c:f>Лист1!$B$4:$D$4</c:f>
              <c:numCache>
                <c:formatCode>General</c:formatCode>
                <c:ptCount val="3"/>
                <c:pt idx="0">
                  <c:v>-6493</c:v>
                </c:pt>
                <c:pt idx="1">
                  <c:v>8998.5</c:v>
                </c:pt>
                <c:pt idx="2">
                  <c:v>32505.7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309045320"/>
        <c:axId val="309047280"/>
      </c:lineChart>
      <c:catAx>
        <c:axId val="30904532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10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309047280"/>
        <c:crosses val="autoZero"/>
        <c:auto val="1"/>
        <c:lblAlgn val="ctr"/>
        <c:lblOffset val="100"/>
        <c:noMultiLvlLbl val="0"/>
      </c:catAx>
      <c:valAx>
        <c:axId val="309047280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309045320"/>
        <c:crosses val="autoZero"/>
        <c:crossBetween val="between"/>
      </c:valAx>
    </c:plotArea>
    <c:plotVisOnly val="1"/>
    <c:dispBlanksAs val="zero"/>
    <c:showDLblsOverMax val="0"/>
  </c:chart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' 2021  РАЙОН  (2)'!$B$7</c:f>
              <c:strCache>
                <c:ptCount val="1"/>
                <c:pt idx="0">
                  <c:v>Налоговые доходы 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' 2021  РАЙОН  (2)'!$C$6:$E$6</c:f>
              <c:strCache>
                <c:ptCount val="3"/>
                <c:pt idx="0">
                  <c:v>2021 г.</c:v>
                </c:pt>
                <c:pt idx="1">
                  <c:v>2022г.</c:v>
                </c:pt>
                <c:pt idx="2">
                  <c:v>2023г.</c:v>
                </c:pt>
              </c:strCache>
            </c:strRef>
          </c:cat>
          <c:val>
            <c:numRef>
              <c:f>' 2021  РАЙОН  (2)'!$C$7:$E$7</c:f>
              <c:numCache>
                <c:formatCode>#,##0.0</c:formatCode>
                <c:ptCount val="3"/>
                <c:pt idx="0">
                  <c:v>96216.900000000009</c:v>
                </c:pt>
                <c:pt idx="1">
                  <c:v>111362.6</c:v>
                </c:pt>
                <c:pt idx="2">
                  <c:v>127650.5</c:v>
                </c:pt>
              </c:numCache>
            </c:numRef>
          </c:val>
        </c:ser>
        <c:ser>
          <c:idx val="1"/>
          <c:order val="1"/>
          <c:tx>
            <c:strRef>
              <c:f>' 2021  РАЙОН  (2)'!$B$8</c:f>
              <c:strCache>
                <c:ptCount val="1"/>
                <c:pt idx="0">
                  <c:v>Налог на доходы физ. лиц</c:v>
                </c:pt>
              </c:strCache>
            </c:strRef>
          </c:tx>
          <c:invertIfNegative val="0"/>
          <c:cat>
            <c:strRef>
              <c:f>' 2021  РАЙОН  (2)'!$C$6:$E$6</c:f>
              <c:strCache>
                <c:ptCount val="3"/>
                <c:pt idx="0">
                  <c:v>2021 г.</c:v>
                </c:pt>
                <c:pt idx="1">
                  <c:v>2022г.</c:v>
                </c:pt>
                <c:pt idx="2">
                  <c:v>2023г.</c:v>
                </c:pt>
              </c:strCache>
            </c:strRef>
          </c:cat>
          <c:val>
            <c:numRef>
              <c:f>' 2021  РАЙОН  (2)'!$C$8:$E$8</c:f>
            </c:numRef>
          </c:val>
        </c:ser>
        <c:ser>
          <c:idx val="2"/>
          <c:order val="2"/>
          <c:tx>
            <c:strRef>
              <c:f>' 2021  РАЙОН  (2)'!$B$9</c:f>
              <c:strCache>
                <c:ptCount val="1"/>
                <c:pt idx="0">
                  <c:v>Налог, взимаемый в связи с применением упрощенной системы налогообложения</c:v>
                </c:pt>
              </c:strCache>
            </c:strRef>
          </c:tx>
          <c:invertIfNegative val="0"/>
          <c:cat>
            <c:strRef>
              <c:f>' 2021  РАЙОН  (2)'!$C$6:$E$6</c:f>
              <c:strCache>
                <c:ptCount val="3"/>
                <c:pt idx="0">
                  <c:v>2021 г.</c:v>
                </c:pt>
                <c:pt idx="1">
                  <c:v>2022г.</c:v>
                </c:pt>
                <c:pt idx="2">
                  <c:v>2023г.</c:v>
                </c:pt>
              </c:strCache>
            </c:strRef>
          </c:cat>
          <c:val>
            <c:numRef>
              <c:f>' 2021  РАЙОН  (2)'!$C$9:$E$9</c:f>
            </c:numRef>
          </c:val>
        </c:ser>
        <c:ser>
          <c:idx val="3"/>
          <c:order val="3"/>
          <c:tx>
            <c:strRef>
              <c:f>' 2021  РАЙОН  (2)'!$B$10</c:f>
              <c:strCache>
                <c:ptCount val="1"/>
                <c:pt idx="0">
                  <c:v>Единый налог на вмененый доход для отдельных видов деятельности</c:v>
                </c:pt>
              </c:strCache>
            </c:strRef>
          </c:tx>
          <c:invertIfNegative val="0"/>
          <c:cat>
            <c:strRef>
              <c:f>' 2021  РАЙОН  (2)'!$C$6:$E$6</c:f>
              <c:strCache>
                <c:ptCount val="3"/>
                <c:pt idx="0">
                  <c:v>2021 г.</c:v>
                </c:pt>
                <c:pt idx="1">
                  <c:v>2022г.</c:v>
                </c:pt>
                <c:pt idx="2">
                  <c:v>2023г.</c:v>
                </c:pt>
              </c:strCache>
            </c:strRef>
          </c:cat>
          <c:val>
            <c:numRef>
              <c:f>' 2021  РАЙОН  (2)'!$C$10:$E$10</c:f>
            </c:numRef>
          </c:val>
        </c:ser>
        <c:ser>
          <c:idx val="4"/>
          <c:order val="4"/>
          <c:tx>
            <c:strRef>
              <c:f>' 2021  РАЙОН  (2)'!$B$11</c:f>
              <c:strCache>
                <c:ptCount val="1"/>
                <c:pt idx="0">
                  <c:v>Единый сельхоз налог</c:v>
                </c:pt>
              </c:strCache>
            </c:strRef>
          </c:tx>
          <c:invertIfNegative val="0"/>
          <c:cat>
            <c:strRef>
              <c:f>' 2021  РАЙОН  (2)'!$C$6:$E$6</c:f>
              <c:strCache>
                <c:ptCount val="3"/>
                <c:pt idx="0">
                  <c:v>2021 г.</c:v>
                </c:pt>
                <c:pt idx="1">
                  <c:v>2022г.</c:v>
                </c:pt>
                <c:pt idx="2">
                  <c:v>2023г.</c:v>
                </c:pt>
              </c:strCache>
            </c:strRef>
          </c:cat>
          <c:val>
            <c:numRef>
              <c:f>' 2021  РАЙОН  (2)'!$C$11:$E$11</c:f>
            </c:numRef>
          </c:val>
        </c:ser>
        <c:ser>
          <c:idx val="5"/>
          <c:order val="5"/>
          <c:tx>
            <c:strRef>
              <c:f>' 2021  РАЙОН  (2)'!$B$12</c:f>
              <c:strCache>
                <c:ptCount val="1"/>
                <c:pt idx="0">
                  <c:v>Налог, взимаемый в связи с применением патентной системы налогообложения, зачисляемый в бюджеты муниципальных районов</c:v>
                </c:pt>
              </c:strCache>
            </c:strRef>
          </c:tx>
          <c:invertIfNegative val="0"/>
          <c:cat>
            <c:strRef>
              <c:f>' 2021  РАЙОН  (2)'!$C$6:$E$6</c:f>
              <c:strCache>
                <c:ptCount val="3"/>
                <c:pt idx="0">
                  <c:v>2021 г.</c:v>
                </c:pt>
                <c:pt idx="1">
                  <c:v>2022г.</c:v>
                </c:pt>
                <c:pt idx="2">
                  <c:v>2023г.</c:v>
                </c:pt>
              </c:strCache>
            </c:strRef>
          </c:cat>
          <c:val>
            <c:numRef>
              <c:f>' 2021  РАЙОН  (2)'!$C$12:$E$12</c:f>
            </c:numRef>
          </c:val>
        </c:ser>
        <c:ser>
          <c:idx val="6"/>
          <c:order val="6"/>
          <c:tx>
            <c:strRef>
              <c:f>' 2021  РАЙОН  (2)'!$B$13</c:f>
              <c:strCache>
                <c:ptCount val="1"/>
                <c:pt idx="0">
                  <c:v>Госпошлина</c:v>
                </c:pt>
              </c:strCache>
            </c:strRef>
          </c:tx>
          <c:invertIfNegative val="0"/>
          <c:cat>
            <c:strRef>
              <c:f>' 2021  РАЙОН  (2)'!$C$6:$E$6</c:f>
              <c:strCache>
                <c:ptCount val="3"/>
                <c:pt idx="0">
                  <c:v>2021 г.</c:v>
                </c:pt>
                <c:pt idx="1">
                  <c:v>2022г.</c:v>
                </c:pt>
                <c:pt idx="2">
                  <c:v>2023г.</c:v>
                </c:pt>
              </c:strCache>
            </c:strRef>
          </c:cat>
          <c:val>
            <c:numRef>
              <c:f>' 2021  РАЙОН  (2)'!$C$13:$E$13</c:f>
            </c:numRef>
          </c:val>
        </c:ser>
        <c:ser>
          <c:idx val="7"/>
          <c:order val="7"/>
          <c:tx>
            <c:strRef>
              <c:f>' 2021  РАЙОН  (2)'!$B$14</c:f>
              <c:strCache>
                <c:ptCount val="1"/>
                <c:pt idx="0">
                  <c:v>Задолженность и перерасчеты по отмененным налогам и сборам</c:v>
                </c:pt>
              </c:strCache>
            </c:strRef>
          </c:tx>
          <c:invertIfNegative val="0"/>
          <c:cat>
            <c:strRef>
              <c:f>' 2021  РАЙОН  (2)'!$C$6:$E$6</c:f>
              <c:strCache>
                <c:ptCount val="3"/>
                <c:pt idx="0">
                  <c:v>2021 г.</c:v>
                </c:pt>
                <c:pt idx="1">
                  <c:v>2022г.</c:v>
                </c:pt>
                <c:pt idx="2">
                  <c:v>2023г.</c:v>
                </c:pt>
              </c:strCache>
            </c:strRef>
          </c:cat>
          <c:val>
            <c:numRef>
              <c:f>' 2021  РАЙОН  (2)'!$C$14:$E$14</c:f>
            </c:numRef>
          </c:val>
        </c:ser>
        <c:ser>
          <c:idx val="8"/>
          <c:order val="8"/>
          <c:tx>
            <c:strRef>
              <c:f>' 2021  РАЙОН  (2)'!$B$15</c:f>
              <c:strCache>
                <c:ptCount val="1"/>
                <c:pt idx="0">
                  <c:v>Неналоговые доходы </c:v>
                </c:pt>
              </c:strCache>
            </c:strRef>
          </c:tx>
          <c:spPr>
            <a:solidFill>
              <a:srgbClr val="0070C0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' 2021  РАЙОН  (2)'!$C$6:$E$6</c:f>
              <c:strCache>
                <c:ptCount val="3"/>
                <c:pt idx="0">
                  <c:v>2021 г.</c:v>
                </c:pt>
                <c:pt idx="1">
                  <c:v>2022г.</c:v>
                </c:pt>
                <c:pt idx="2">
                  <c:v>2023г.</c:v>
                </c:pt>
              </c:strCache>
            </c:strRef>
          </c:cat>
          <c:val>
            <c:numRef>
              <c:f>' 2021  РАЙОН  (2)'!$C$15:$E$15</c:f>
              <c:numCache>
                <c:formatCode>#,##0.0</c:formatCode>
                <c:ptCount val="3"/>
                <c:pt idx="0">
                  <c:v>191254.1</c:v>
                </c:pt>
                <c:pt idx="1">
                  <c:v>207865.9</c:v>
                </c:pt>
                <c:pt idx="2">
                  <c:v>256660.5</c:v>
                </c:pt>
              </c:numCache>
            </c:numRef>
          </c:val>
        </c:ser>
        <c:ser>
          <c:idx val="9"/>
          <c:order val="9"/>
          <c:tx>
            <c:strRef>
              <c:f>' 2021  РАЙОН  (2)'!$B$16</c:f>
              <c:strCache>
                <c:ptCount val="1"/>
                <c:pt idx="0">
                  <c:v>Проценты, полученные от предоставления бюджетных кредитов</c:v>
                </c:pt>
              </c:strCache>
            </c:strRef>
          </c:tx>
          <c:invertIfNegative val="0"/>
          <c:cat>
            <c:strRef>
              <c:f>' 2021  РАЙОН  (2)'!$C$6:$E$6</c:f>
              <c:strCache>
                <c:ptCount val="3"/>
                <c:pt idx="0">
                  <c:v>2021 г.</c:v>
                </c:pt>
                <c:pt idx="1">
                  <c:v>2022г.</c:v>
                </c:pt>
                <c:pt idx="2">
                  <c:v>2023г.</c:v>
                </c:pt>
              </c:strCache>
            </c:strRef>
          </c:cat>
          <c:val>
            <c:numRef>
              <c:f>' 2021  РАЙОН  (2)'!$C$16:$E$16</c:f>
            </c:numRef>
          </c:val>
        </c:ser>
        <c:ser>
          <c:idx val="10"/>
          <c:order val="10"/>
          <c:tx>
            <c:strRef>
              <c:f>' 2021  РАЙОН  (2)'!$B$17</c:f>
              <c:strCache>
                <c:ptCount val="1"/>
                <c:pt idx="0">
                  <c:v>Арендная плата за земли</c:v>
                </c:pt>
              </c:strCache>
            </c:strRef>
          </c:tx>
          <c:invertIfNegative val="0"/>
          <c:cat>
            <c:strRef>
              <c:f>' 2021  РАЙОН  (2)'!$C$6:$E$6</c:f>
              <c:strCache>
                <c:ptCount val="3"/>
                <c:pt idx="0">
                  <c:v>2021 г.</c:v>
                </c:pt>
                <c:pt idx="1">
                  <c:v>2022г.</c:v>
                </c:pt>
                <c:pt idx="2">
                  <c:v>2023г.</c:v>
                </c:pt>
              </c:strCache>
            </c:strRef>
          </c:cat>
          <c:val>
            <c:numRef>
              <c:f>' 2021  РАЙОН  (2)'!$C$17:$E$17</c:f>
            </c:numRef>
          </c:val>
        </c:ser>
        <c:ser>
          <c:idx val="11"/>
          <c:order val="11"/>
          <c:tx>
            <c:strRef>
              <c:f>' 2021  РАЙОН  (2)'!$B$18</c:f>
              <c:strCache>
                <c:ptCount val="1"/>
                <c:pt idx="0">
                  <c:v>Доходы от сдачи в аренду муниципального имущества</c:v>
                </c:pt>
              </c:strCache>
            </c:strRef>
          </c:tx>
          <c:invertIfNegative val="0"/>
          <c:cat>
            <c:strRef>
              <c:f>' 2021  РАЙОН  (2)'!$C$6:$E$6</c:f>
              <c:strCache>
                <c:ptCount val="3"/>
                <c:pt idx="0">
                  <c:v>2021 г.</c:v>
                </c:pt>
                <c:pt idx="1">
                  <c:v>2022г.</c:v>
                </c:pt>
                <c:pt idx="2">
                  <c:v>2023г.</c:v>
                </c:pt>
              </c:strCache>
            </c:strRef>
          </c:cat>
          <c:val>
            <c:numRef>
              <c:f>' 2021  РАЙОН  (2)'!$C$18:$E$18</c:f>
            </c:numRef>
          </c:val>
        </c:ser>
        <c:ser>
          <c:idx val="12"/>
          <c:order val="12"/>
          <c:tx>
            <c:strRef>
              <c:f>' 2021  РАЙОН  (2)'!$B$19</c:f>
              <c:strCache>
                <c:ptCount val="1"/>
                <c:pt idx="0">
                  <c:v>Плата за негативное воздействие на окружающую среду</c:v>
                </c:pt>
              </c:strCache>
            </c:strRef>
          </c:tx>
          <c:invertIfNegative val="0"/>
          <c:cat>
            <c:strRef>
              <c:f>' 2021  РАЙОН  (2)'!$C$6:$E$6</c:f>
              <c:strCache>
                <c:ptCount val="3"/>
                <c:pt idx="0">
                  <c:v>2021 г.</c:v>
                </c:pt>
                <c:pt idx="1">
                  <c:v>2022г.</c:v>
                </c:pt>
                <c:pt idx="2">
                  <c:v>2023г.</c:v>
                </c:pt>
              </c:strCache>
            </c:strRef>
          </c:cat>
          <c:val>
            <c:numRef>
              <c:f>' 2021  РАЙОН  (2)'!$C$19:$E$19</c:f>
            </c:numRef>
          </c:val>
        </c:ser>
        <c:ser>
          <c:idx val="13"/>
          <c:order val="13"/>
          <c:tx>
            <c:strRef>
              <c:f>' 2021  РАЙОН  (2)'!$B$20</c:f>
              <c:strCache>
                <c:ptCount val="1"/>
                <c:pt idx="0">
                  <c:v>Платные услуги </c:v>
                </c:pt>
              </c:strCache>
            </c:strRef>
          </c:tx>
          <c:invertIfNegative val="0"/>
          <c:cat>
            <c:strRef>
              <c:f>' 2021  РАЙОН  (2)'!$C$6:$E$6</c:f>
              <c:strCache>
                <c:ptCount val="3"/>
                <c:pt idx="0">
                  <c:v>2021 г.</c:v>
                </c:pt>
                <c:pt idx="1">
                  <c:v>2022г.</c:v>
                </c:pt>
                <c:pt idx="2">
                  <c:v>2023г.</c:v>
                </c:pt>
              </c:strCache>
            </c:strRef>
          </c:cat>
          <c:val>
            <c:numRef>
              <c:f>' 2021  РАЙОН  (2)'!$C$20:$E$20</c:f>
            </c:numRef>
          </c:val>
        </c:ser>
        <c:ser>
          <c:idx val="14"/>
          <c:order val="14"/>
          <c:tx>
            <c:strRef>
              <c:f>' 2021  РАЙОН  (2)'!$B$21</c:f>
              <c:strCache>
                <c:ptCount val="1"/>
                <c:pt idx="0">
                  <c:v>Доходы от продажи имущества</c:v>
                </c:pt>
              </c:strCache>
            </c:strRef>
          </c:tx>
          <c:invertIfNegative val="0"/>
          <c:cat>
            <c:strRef>
              <c:f>' 2021  РАЙОН  (2)'!$C$6:$E$6</c:f>
              <c:strCache>
                <c:ptCount val="3"/>
                <c:pt idx="0">
                  <c:v>2021 г.</c:v>
                </c:pt>
                <c:pt idx="1">
                  <c:v>2022г.</c:v>
                </c:pt>
                <c:pt idx="2">
                  <c:v>2023г.</c:v>
                </c:pt>
              </c:strCache>
            </c:strRef>
          </c:cat>
          <c:val>
            <c:numRef>
              <c:f>' 2021  РАЙОН  (2)'!$C$21:$E$21</c:f>
            </c:numRef>
          </c:val>
        </c:ser>
        <c:ser>
          <c:idx val="15"/>
          <c:order val="15"/>
          <c:tx>
            <c:strRef>
              <c:f>' 2021  РАЙОН  (2)'!$B$22</c:f>
              <c:strCache>
                <c:ptCount val="1"/>
                <c:pt idx="0">
                  <c:v>Доходы от продажи земли</c:v>
                </c:pt>
              </c:strCache>
            </c:strRef>
          </c:tx>
          <c:invertIfNegative val="0"/>
          <c:cat>
            <c:strRef>
              <c:f>' 2021  РАЙОН  (2)'!$C$6:$E$6</c:f>
              <c:strCache>
                <c:ptCount val="3"/>
                <c:pt idx="0">
                  <c:v>2021 г.</c:v>
                </c:pt>
                <c:pt idx="1">
                  <c:v>2022г.</c:v>
                </c:pt>
                <c:pt idx="2">
                  <c:v>2023г.</c:v>
                </c:pt>
              </c:strCache>
            </c:strRef>
          </c:cat>
          <c:val>
            <c:numRef>
              <c:f>' 2021  РАЙОН  (2)'!$C$22:$E$22</c:f>
            </c:numRef>
          </c:val>
        </c:ser>
        <c:ser>
          <c:idx val="16"/>
          <c:order val="16"/>
          <c:tx>
            <c:strRef>
              <c:f>' 2021  РАЙОН  (2)'!$B$23</c:f>
              <c:strCache>
                <c:ptCount val="1"/>
                <c:pt idx="0">
                  <c:v>Штрафные санкции</c:v>
                </c:pt>
              </c:strCache>
            </c:strRef>
          </c:tx>
          <c:invertIfNegative val="0"/>
          <c:cat>
            <c:strRef>
              <c:f>' 2021  РАЙОН  (2)'!$C$6:$E$6</c:f>
              <c:strCache>
                <c:ptCount val="3"/>
                <c:pt idx="0">
                  <c:v>2021 г.</c:v>
                </c:pt>
                <c:pt idx="1">
                  <c:v>2022г.</c:v>
                </c:pt>
                <c:pt idx="2">
                  <c:v>2023г.</c:v>
                </c:pt>
              </c:strCache>
            </c:strRef>
          </c:cat>
          <c:val>
            <c:numRef>
              <c:f>' 2021  РАЙОН  (2)'!$C$23:$E$23</c:f>
            </c:numRef>
          </c:val>
        </c:ser>
        <c:ser>
          <c:idx val="17"/>
          <c:order val="17"/>
          <c:tx>
            <c:strRef>
              <c:f>' 2021  РАЙОН  (2)'!$B$24</c:f>
              <c:strCache>
                <c:ptCount val="1"/>
                <c:pt idx="0">
                  <c:v>Прочие неналоговые доходы ( в том числе невыясненные поступления)</c:v>
                </c:pt>
              </c:strCache>
            </c:strRef>
          </c:tx>
          <c:invertIfNegative val="0"/>
          <c:cat>
            <c:strRef>
              <c:f>' 2021  РАЙОН  (2)'!$C$6:$E$6</c:f>
              <c:strCache>
                <c:ptCount val="3"/>
                <c:pt idx="0">
                  <c:v>2021 г.</c:v>
                </c:pt>
                <c:pt idx="1">
                  <c:v>2022г.</c:v>
                </c:pt>
                <c:pt idx="2">
                  <c:v>2023г.</c:v>
                </c:pt>
              </c:strCache>
            </c:strRef>
          </c:cat>
          <c:val>
            <c:numRef>
              <c:f>' 2021  РАЙОН  (2)'!$C$24:$E$24</c:f>
            </c:numRef>
          </c:val>
        </c:ser>
        <c:ser>
          <c:idx val="18"/>
          <c:order val="18"/>
          <c:tx>
            <c:strRef>
              <c:f>' 2021  РАЙОН  (2)'!$B$25</c:f>
              <c:strCache>
                <c:ptCount val="1"/>
                <c:pt idx="0">
                  <c:v>Платные услуги, компенсация затрат государства</c:v>
                </c:pt>
              </c:strCache>
            </c:strRef>
          </c:tx>
          <c:invertIfNegative val="0"/>
          <c:cat>
            <c:strRef>
              <c:f>' 2021  РАЙОН  (2)'!$C$6:$E$6</c:f>
              <c:strCache>
                <c:ptCount val="3"/>
                <c:pt idx="0">
                  <c:v>2021 г.</c:v>
                </c:pt>
                <c:pt idx="1">
                  <c:v>2022г.</c:v>
                </c:pt>
                <c:pt idx="2">
                  <c:v>2023г.</c:v>
                </c:pt>
              </c:strCache>
            </c:strRef>
          </c:cat>
          <c:val>
            <c:numRef>
              <c:f>' 2021  РАЙОН  (2)'!$C$25:$E$25</c:f>
            </c:numRef>
          </c:val>
        </c:ser>
        <c:ser>
          <c:idx val="19"/>
          <c:order val="19"/>
          <c:tx>
            <c:strRef>
              <c:f>' 2021  РАЙОН  (2)'!$B$26</c:f>
              <c:strCache>
                <c:ptCount val="1"/>
                <c:pt idx="0">
                  <c:v>в том числе питание</c:v>
                </c:pt>
              </c:strCache>
            </c:strRef>
          </c:tx>
          <c:invertIfNegative val="0"/>
          <c:cat>
            <c:strRef>
              <c:f>' 2021  РАЙОН  (2)'!$C$6:$E$6</c:f>
              <c:strCache>
                <c:ptCount val="3"/>
                <c:pt idx="0">
                  <c:v>2021 г.</c:v>
                </c:pt>
                <c:pt idx="1">
                  <c:v>2022г.</c:v>
                </c:pt>
                <c:pt idx="2">
                  <c:v>2023г.</c:v>
                </c:pt>
              </c:strCache>
            </c:strRef>
          </c:cat>
          <c:val>
            <c:numRef>
              <c:f>' 2021  РАЙОН  (2)'!$C$26:$E$26</c:f>
            </c:numRef>
          </c:val>
        </c:ser>
        <c:ser>
          <c:idx val="20"/>
          <c:order val="20"/>
          <c:tx>
            <c:strRef>
              <c:f>' 2021  РАЙОН  (2)'!$B$27</c:f>
              <c:strCache>
                <c:ptCount val="1"/>
                <c:pt idx="0">
                  <c:v>культура</c:v>
                </c:pt>
              </c:strCache>
            </c:strRef>
          </c:tx>
          <c:invertIfNegative val="0"/>
          <c:cat>
            <c:strRef>
              <c:f>' 2021  РАЙОН  (2)'!$C$6:$E$6</c:f>
              <c:strCache>
                <c:ptCount val="3"/>
                <c:pt idx="0">
                  <c:v>2021 г.</c:v>
                </c:pt>
                <c:pt idx="1">
                  <c:v>2022г.</c:v>
                </c:pt>
                <c:pt idx="2">
                  <c:v>2023г.</c:v>
                </c:pt>
              </c:strCache>
            </c:strRef>
          </c:cat>
          <c:val>
            <c:numRef>
              <c:f>' 2021  РАЙОН  (2)'!$C$27:$E$27</c:f>
            </c:numRef>
          </c:val>
        </c:ser>
        <c:ser>
          <c:idx val="21"/>
          <c:order val="21"/>
          <c:tx>
            <c:strRef>
              <c:f>' 2021  РАЙОН  (2)'!$B$28</c:f>
              <c:strCache>
                <c:ptCount val="1"/>
                <c:pt idx="0">
                  <c:v>Безвозмездные поступления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' 2021  РАЙОН  (2)'!$C$6:$E$6</c:f>
              <c:strCache>
                <c:ptCount val="3"/>
                <c:pt idx="0">
                  <c:v>2021 г.</c:v>
                </c:pt>
                <c:pt idx="1">
                  <c:v>2022г.</c:v>
                </c:pt>
                <c:pt idx="2">
                  <c:v>2023г.</c:v>
                </c:pt>
              </c:strCache>
            </c:strRef>
          </c:cat>
          <c:val>
            <c:numRef>
              <c:f>' 2021  РАЙОН  (2)'!$C$28:$E$28</c:f>
              <c:numCache>
                <c:formatCode>#,##0.0</c:formatCode>
                <c:ptCount val="3"/>
                <c:pt idx="0">
                  <c:v>598311</c:v>
                </c:pt>
                <c:pt idx="1">
                  <c:v>677418.4</c:v>
                </c:pt>
                <c:pt idx="2">
                  <c:v>815502.6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311460224"/>
        <c:axId val="311466496"/>
        <c:axId val="0"/>
      </c:bar3DChart>
      <c:catAx>
        <c:axId val="31146022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311466496"/>
        <c:crosses val="autoZero"/>
        <c:auto val="1"/>
        <c:lblAlgn val="ctr"/>
        <c:lblOffset val="100"/>
        <c:noMultiLvlLbl val="0"/>
      </c:catAx>
      <c:valAx>
        <c:axId val="311466496"/>
        <c:scaling>
          <c:orientation val="minMax"/>
        </c:scaling>
        <c:delete val="0"/>
        <c:axPos val="l"/>
        <c:majorGridlines/>
        <c:numFmt formatCode="#,##0.0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31146022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2516817348163498"/>
          <c:y val="0.11370652166923845"/>
          <c:w val="0.27338617658147274"/>
          <c:h val="0.141362760563253"/>
        </c:manualLayout>
      </c:layout>
      <c:overlay val="0"/>
      <c:txPr>
        <a:bodyPr/>
        <a:lstStyle/>
        <a:p>
          <a:pPr>
            <a:defRPr sz="14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'[Диаграмма в Microsoft PowerPoint] 2021  РАЙОН  (2)'!$C$6</c:f>
              <c:strCache>
                <c:ptCount val="1"/>
                <c:pt idx="0">
                  <c:v>2021 г.</c:v>
                </c:pt>
              </c:strCache>
            </c:strRef>
          </c:tx>
          <c:spPr>
            <a:solidFill>
              <a:srgbClr val="FF3399"/>
            </a:solidFill>
            <a:ln>
              <a:noFill/>
            </a:ln>
            <a:effectLst/>
          </c:spPr>
          <c:invertIfNegative val="0"/>
          <c:cat>
            <c:strRef>
              <c:f>'[Диаграмма в Microsoft PowerPoint] 2021  РАЙОН  (2)'!$B$7:$B$13</c:f>
              <c:strCache>
                <c:ptCount val="7"/>
                <c:pt idx="0">
                  <c:v>Налог на доходы физ. лиц</c:v>
                </c:pt>
                <c:pt idx="1">
                  <c:v>Налог, взимаемый в связи с применением упрощенной системы налогообложения</c:v>
                </c:pt>
                <c:pt idx="2">
                  <c:v>Единый налог на вмененый доход для отдельных видов деятельности</c:v>
                </c:pt>
                <c:pt idx="3">
                  <c:v>Единый сельскохозяйственный налог</c:v>
                </c:pt>
                <c:pt idx="4">
                  <c:v>Налог, взимаемый в связи с применением патентной системы налогообложения</c:v>
                </c:pt>
                <c:pt idx="5">
                  <c:v>Госпошлина</c:v>
                </c:pt>
                <c:pt idx="6">
                  <c:v>Задолженность и перерасчеты по отмененным налогам и сборам</c:v>
                </c:pt>
              </c:strCache>
            </c:strRef>
          </c:cat>
          <c:val>
            <c:numRef>
              <c:f>'[Диаграмма в Microsoft PowerPoint] 2021  РАЙОН  (2)'!$C$7:$C$13</c:f>
              <c:numCache>
                <c:formatCode>#\ ##0.0</c:formatCode>
                <c:ptCount val="7"/>
                <c:pt idx="0">
                  <c:v>89778</c:v>
                </c:pt>
                <c:pt idx="1">
                  <c:v>0</c:v>
                </c:pt>
                <c:pt idx="2">
                  <c:v>592</c:v>
                </c:pt>
                <c:pt idx="3">
                  <c:v>3727.3</c:v>
                </c:pt>
                <c:pt idx="4">
                  <c:v>1545</c:v>
                </c:pt>
                <c:pt idx="5">
                  <c:v>567.29999999999995</c:v>
                </c:pt>
                <c:pt idx="6">
                  <c:v>7.3</c:v>
                </c:pt>
              </c:numCache>
            </c:numRef>
          </c:val>
        </c:ser>
        <c:ser>
          <c:idx val="1"/>
          <c:order val="1"/>
          <c:tx>
            <c:strRef>
              <c:f>'[Диаграмма в Microsoft PowerPoint] 2021  РАЙОН  (2)'!$D$6</c:f>
              <c:strCache>
                <c:ptCount val="1"/>
                <c:pt idx="0">
                  <c:v>2022г.</c:v>
                </c:pt>
              </c:strCache>
            </c:strRef>
          </c:tx>
          <c:spPr>
            <a:solidFill>
              <a:srgbClr val="00CC00"/>
            </a:solidFill>
            <a:ln>
              <a:noFill/>
            </a:ln>
            <a:effectLst/>
          </c:spPr>
          <c:invertIfNegative val="0"/>
          <c:cat>
            <c:strRef>
              <c:f>'[Диаграмма в Microsoft PowerPoint] 2021  РАЙОН  (2)'!$B$7:$B$13</c:f>
              <c:strCache>
                <c:ptCount val="7"/>
                <c:pt idx="0">
                  <c:v>Налог на доходы физ. лиц</c:v>
                </c:pt>
                <c:pt idx="1">
                  <c:v>Налог, взимаемый в связи с применением упрощенной системы налогообложения</c:v>
                </c:pt>
                <c:pt idx="2">
                  <c:v>Единый налог на вмененый доход для отдельных видов деятельности</c:v>
                </c:pt>
                <c:pt idx="3">
                  <c:v>Единый сельскохозяйственный налог</c:v>
                </c:pt>
                <c:pt idx="4">
                  <c:v>Налог, взимаемый в связи с применением патентной системы налогообложения</c:v>
                </c:pt>
                <c:pt idx="5">
                  <c:v>Госпошлина</c:v>
                </c:pt>
                <c:pt idx="6">
                  <c:v>Задолженность и перерасчеты по отмененным налогам и сборам</c:v>
                </c:pt>
              </c:strCache>
            </c:strRef>
          </c:cat>
          <c:val>
            <c:numRef>
              <c:f>'[Диаграмма в Microsoft PowerPoint] 2021  РАЙОН  (2)'!$D$7:$D$13</c:f>
              <c:numCache>
                <c:formatCode>#\ ##0.0</c:formatCode>
                <c:ptCount val="7"/>
                <c:pt idx="0">
                  <c:v>98095.2</c:v>
                </c:pt>
                <c:pt idx="1">
                  <c:v>3731.3</c:v>
                </c:pt>
                <c:pt idx="2">
                  <c:v>25.3</c:v>
                </c:pt>
                <c:pt idx="3">
                  <c:v>6485.9</c:v>
                </c:pt>
                <c:pt idx="4">
                  <c:v>2338</c:v>
                </c:pt>
                <c:pt idx="5">
                  <c:v>686.9</c:v>
                </c:pt>
                <c:pt idx="6">
                  <c:v>0</c:v>
                </c:pt>
              </c:numCache>
            </c:numRef>
          </c:val>
        </c:ser>
        <c:ser>
          <c:idx val="2"/>
          <c:order val="2"/>
          <c:tx>
            <c:strRef>
              <c:f>'[Диаграмма в Microsoft PowerPoint] 2021  РАЙОН  (2)'!$E$6</c:f>
              <c:strCache>
                <c:ptCount val="1"/>
                <c:pt idx="0">
                  <c:v>2023г.</c:v>
                </c:pt>
              </c:strCache>
            </c:strRef>
          </c:tx>
          <c:spPr>
            <a:solidFill>
              <a:srgbClr val="9966FF"/>
            </a:solidFill>
            <a:ln>
              <a:noFill/>
            </a:ln>
            <a:effectLst/>
          </c:spPr>
          <c:invertIfNegative val="0"/>
          <c:cat>
            <c:strRef>
              <c:f>'[Диаграмма в Microsoft PowerPoint] 2021  РАЙОН  (2)'!$B$7:$B$13</c:f>
              <c:strCache>
                <c:ptCount val="7"/>
                <c:pt idx="0">
                  <c:v>Налог на доходы физ. лиц</c:v>
                </c:pt>
                <c:pt idx="1">
                  <c:v>Налог, взимаемый в связи с применением упрощенной системы налогообложения</c:v>
                </c:pt>
                <c:pt idx="2">
                  <c:v>Единый налог на вмененый доход для отдельных видов деятельности</c:v>
                </c:pt>
                <c:pt idx="3">
                  <c:v>Единый сельскохозяйственный налог</c:v>
                </c:pt>
                <c:pt idx="4">
                  <c:v>Налог, взимаемый в связи с применением патентной системы налогообложения</c:v>
                </c:pt>
                <c:pt idx="5">
                  <c:v>Госпошлина</c:v>
                </c:pt>
                <c:pt idx="6">
                  <c:v>Задолженность и перерасчеты по отмененным налогам и сборам</c:v>
                </c:pt>
              </c:strCache>
            </c:strRef>
          </c:cat>
          <c:val>
            <c:numRef>
              <c:f>'[Диаграмма в Microsoft PowerPoint] 2021  РАЙОН  (2)'!$E$7:$E$13</c:f>
              <c:numCache>
                <c:formatCode>#\ ##0.0</c:formatCode>
                <c:ptCount val="7"/>
                <c:pt idx="0">
                  <c:v>113320.8</c:v>
                </c:pt>
                <c:pt idx="1">
                  <c:v>3955.7</c:v>
                </c:pt>
                <c:pt idx="2">
                  <c:v>-142.30000000000001</c:v>
                </c:pt>
                <c:pt idx="3">
                  <c:v>9197.1</c:v>
                </c:pt>
                <c:pt idx="4">
                  <c:v>748.8</c:v>
                </c:pt>
                <c:pt idx="5">
                  <c:v>570.4</c:v>
                </c:pt>
                <c:pt idx="6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23823040"/>
        <c:axId val="423823432"/>
      </c:barChart>
      <c:catAx>
        <c:axId val="42382304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423823432"/>
        <c:crosses val="autoZero"/>
        <c:auto val="1"/>
        <c:lblAlgn val="ctr"/>
        <c:lblOffset val="100"/>
        <c:noMultiLvlLbl val="0"/>
      </c:catAx>
      <c:valAx>
        <c:axId val="4238234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\ ##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238230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65339064337678954"/>
          <c:y val="0.21817887519415941"/>
          <c:w val="0.29850921736665276"/>
          <c:h val="4.765081063341866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0944211119000112E-2"/>
          <c:y val="3.4067900612699084E-2"/>
          <c:w val="0.81274843700478594"/>
          <c:h val="0.94582164870087648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' 2021  РАЙОН  (2)'!$C$6</c:f>
              <c:strCache>
                <c:ptCount val="1"/>
                <c:pt idx="0">
                  <c:v>2021 г.</c:v>
                </c:pt>
              </c:strCache>
            </c:strRef>
          </c:tx>
          <c:spPr>
            <a:solidFill>
              <a:srgbClr val="FF3399"/>
            </a:solidFill>
          </c:spPr>
          <c:invertIfNegative val="0"/>
          <c:val>
            <c:numRef>
              <c:f>' 2021  РАЙОН  (2)'!$C$14:$C$29</c:f>
              <c:numCache>
                <c:formatCode>#,##0.0</c:formatCode>
                <c:ptCount val="11"/>
                <c:pt idx="0">
                  <c:v>173333.7</c:v>
                </c:pt>
                <c:pt idx="1">
                  <c:v>1504.7</c:v>
                </c:pt>
                <c:pt idx="2">
                  <c:v>176.1</c:v>
                </c:pt>
                <c:pt idx="3">
                  <c:v>300.5</c:v>
                </c:pt>
                <c:pt idx="4">
                  <c:v>2380.5</c:v>
                </c:pt>
                <c:pt idx="5">
                  <c:v>636.79999999999995</c:v>
                </c:pt>
                <c:pt idx="6">
                  <c:v>94.5</c:v>
                </c:pt>
                <c:pt idx="7">
                  <c:v>12827.3</c:v>
                </c:pt>
              </c:numCache>
            </c:numRef>
          </c:val>
        </c:ser>
        <c:ser>
          <c:idx val="1"/>
          <c:order val="1"/>
          <c:tx>
            <c:strRef>
              <c:f>' 2021  РАЙОН  (2)'!$D$6</c:f>
              <c:strCache>
                <c:ptCount val="1"/>
                <c:pt idx="0">
                  <c:v>2022 г.</c:v>
                </c:pt>
              </c:strCache>
            </c:strRef>
          </c:tx>
          <c:spPr>
            <a:solidFill>
              <a:srgbClr val="33CCFF"/>
            </a:solidFill>
          </c:spPr>
          <c:invertIfNegative val="0"/>
          <c:val>
            <c:numRef>
              <c:f>' 2021  РАЙОН  (2)'!$D$14:$D$29</c:f>
              <c:numCache>
                <c:formatCode>#,##0.0</c:formatCode>
                <c:ptCount val="11"/>
                <c:pt idx="0">
                  <c:v>189168.4</c:v>
                </c:pt>
                <c:pt idx="1">
                  <c:v>1130.5999999999999</c:v>
                </c:pt>
                <c:pt idx="2">
                  <c:v>-108.9</c:v>
                </c:pt>
                <c:pt idx="3">
                  <c:v>349.5</c:v>
                </c:pt>
                <c:pt idx="4">
                  <c:v>1746.9</c:v>
                </c:pt>
                <c:pt idx="5">
                  <c:v>2031.6</c:v>
                </c:pt>
                <c:pt idx="6">
                  <c:v>106.6</c:v>
                </c:pt>
                <c:pt idx="7">
                  <c:v>13441.2</c:v>
                </c:pt>
              </c:numCache>
            </c:numRef>
          </c:val>
        </c:ser>
        <c:ser>
          <c:idx val="2"/>
          <c:order val="2"/>
          <c:tx>
            <c:strRef>
              <c:f>' 2021  РАЙОН  (2)'!$E$6</c:f>
              <c:strCache>
                <c:ptCount val="1"/>
                <c:pt idx="0">
                  <c:v>2023г.</c:v>
                </c:pt>
              </c:strCache>
            </c:strRef>
          </c:tx>
          <c:spPr>
            <a:solidFill>
              <a:srgbClr val="00CC00"/>
            </a:solidFill>
          </c:spPr>
          <c:invertIfNegative val="0"/>
          <c:val>
            <c:numRef>
              <c:f>' 2021  РАЙОН  (2)'!$E$14:$E$29</c:f>
              <c:numCache>
                <c:formatCode>#,##0.0</c:formatCode>
                <c:ptCount val="11"/>
                <c:pt idx="0">
                  <c:v>232289.7</c:v>
                </c:pt>
                <c:pt idx="1">
                  <c:v>929.9</c:v>
                </c:pt>
                <c:pt idx="2">
                  <c:v>31.9</c:v>
                </c:pt>
                <c:pt idx="3">
                  <c:v>3371</c:v>
                </c:pt>
                <c:pt idx="4">
                  <c:v>3035.5</c:v>
                </c:pt>
                <c:pt idx="5">
                  <c:v>465.2</c:v>
                </c:pt>
                <c:pt idx="6">
                  <c:v>156.1</c:v>
                </c:pt>
                <c:pt idx="7">
                  <c:v>16381.2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311461400"/>
        <c:axId val="311463752"/>
        <c:axId val="0"/>
      </c:bar3DChart>
      <c:catAx>
        <c:axId val="311461400"/>
        <c:scaling>
          <c:orientation val="minMax"/>
        </c:scaling>
        <c:delete val="1"/>
        <c:axPos val="b"/>
        <c:majorTickMark val="out"/>
        <c:minorTickMark val="none"/>
        <c:tickLblPos val="nextTo"/>
        <c:crossAx val="311463752"/>
        <c:crosses val="autoZero"/>
        <c:auto val="1"/>
        <c:lblAlgn val="ctr"/>
        <c:lblOffset val="100"/>
        <c:noMultiLvlLbl val="0"/>
      </c:catAx>
      <c:valAx>
        <c:axId val="311463752"/>
        <c:scaling>
          <c:orientation val="minMax"/>
        </c:scaling>
        <c:delete val="0"/>
        <c:axPos val="l"/>
        <c:majorGridlines/>
        <c:numFmt formatCode="#,##0.0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311461400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 sz="12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20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 2021  РАЙОН  (2)'!$C$6</c:f>
              <c:strCache>
                <c:ptCount val="1"/>
                <c:pt idx="0">
                  <c:v>2021 г.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cat>
            <c:strRef>
              <c:f>' 2021  РАЙОН  (2)'!$B$7:$B$31</c:f>
              <c:strCache>
                <c:ptCount val="6"/>
                <c:pt idx="0">
                  <c:v>Дотации</c:v>
                </c:pt>
                <c:pt idx="1">
                  <c:v>Субвенции</c:v>
                </c:pt>
                <c:pt idx="2">
                  <c:v>Субсидии</c:v>
                </c:pt>
                <c:pt idx="3">
                  <c:v>Иные межбюджетные трансферты</c:v>
                </c:pt>
                <c:pt idx="4">
                  <c:v>Возврат остатков субсидий, субвенций и иных межбюджетных трансфертов, имеющих целевое назначение прошлых лет</c:v>
                </c:pt>
                <c:pt idx="5">
                  <c:v>Прочие безвозмездные поступления</c:v>
                </c:pt>
              </c:strCache>
            </c:strRef>
          </c:cat>
          <c:val>
            <c:numRef>
              <c:f>' 2021  РАЙОН  (2)'!$C$7:$C$31</c:f>
              <c:numCache>
                <c:formatCode>#,##0.0</c:formatCode>
                <c:ptCount val="6"/>
                <c:pt idx="0">
                  <c:v>96061.9</c:v>
                </c:pt>
                <c:pt idx="1">
                  <c:v>451733.3</c:v>
                </c:pt>
                <c:pt idx="2">
                  <c:v>48195.3</c:v>
                </c:pt>
                <c:pt idx="3">
                  <c:v>1561</c:v>
                </c:pt>
                <c:pt idx="4">
                  <c:v>-65.599999999999994</c:v>
                </c:pt>
                <c:pt idx="5">
                  <c:v>825.1</c:v>
                </c:pt>
              </c:numCache>
            </c:numRef>
          </c:val>
        </c:ser>
        <c:ser>
          <c:idx val="1"/>
          <c:order val="1"/>
          <c:tx>
            <c:strRef>
              <c:f>' 2021  РАЙОН  (2)'!$D$6</c:f>
              <c:strCache>
                <c:ptCount val="1"/>
                <c:pt idx="0">
                  <c:v>2022г.</c:v>
                </c:pt>
              </c:strCache>
            </c:strRef>
          </c:tx>
          <c:spPr>
            <a:solidFill>
              <a:srgbClr val="FF00FF"/>
            </a:solidFill>
          </c:spPr>
          <c:invertIfNegative val="0"/>
          <c:cat>
            <c:strRef>
              <c:f>' 2021  РАЙОН  (2)'!$B$7:$B$31</c:f>
              <c:strCache>
                <c:ptCount val="6"/>
                <c:pt idx="0">
                  <c:v>Дотации</c:v>
                </c:pt>
                <c:pt idx="1">
                  <c:v>Субвенции</c:v>
                </c:pt>
                <c:pt idx="2">
                  <c:v>Субсидии</c:v>
                </c:pt>
                <c:pt idx="3">
                  <c:v>Иные межбюджетные трансферты</c:v>
                </c:pt>
                <c:pt idx="4">
                  <c:v>Возврат остатков субсидий, субвенций и иных межбюджетных трансфертов, имеющих целевое назначение прошлых лет</c:v>
                </c:pt>
                <c:pt idx="5">
                  <c:v>Прочие безвозмездные поступления</c:v>
                </c:pt>
              </c:strCache>
            </c:strRef>
          </c:cat>
          <c:val>
            <c:numRef>
              <c:f>' 2021  РАЙОН  (2)'!$D$7:$D$31</c:f>
              <c:numCache>
                <c:formatCode>#,##0.0</c:formatCode>
                <c:ptCount val="6"/>
                <c:pt idx="0">
                  <c:v>96974.1</c:v>
                </c:pt>
                <c:pt idx="1">
                  <c:v>506005.7</c:v>
                </c:pt>
                <c:pt idx="2">
                  <c:v>72015</c:v>
                </c:pt>
                <c:pt idx="3">
                  <c:v>1603.1</c:v>
                </c:pt>
                <c:pt idx="4">
                  <c:v>-49.4</c:v>
                </c:pt>
                <c:pt idx="5">
                  <c:v>869.9</c:v>
                </c:pt>
              </c:numCache>
            </c:numRef>
          </c:val>
        </c:ser>
        <c:ser>
          <c:idx val="2"/>
          <c:order val="2"/>
          <c:tx>
            <c:strRef>
              <c:f>' 2021  РАЙОН  (2)'!$E$6</c:f>
              <c:strCache>
                <c:ptCount val="1"/>
                <c:pt idx="0">
                  <c:v>2023г.</c:v>
                </c:pt>
              </c:strCache>
            </c:strRef>
          </c:tx>
          <c:spPr>
            <a:solidFill>
              <a:srgbClr val="00B0F0"/>
            </a:solidFill>
          </c:spPr>
          <c:invertIfNegative val="0"/>
          <c:cat>
            <c:strRef>
              <c:f>' 2021  РАЙОН  (2)'!$B$7:$B$31</c:f>
              <c:strCache>
                <c:ptCount val="6"/>
                <c:pt idx="0">
                  <c:v>Дотации</c:v>
                </c:pt>
                <c:pt idx="1">
                  <c:v>Субвенции</c:v>
                </c:pt>
                <c:pt idx="2">
                  <c:v>Субсидии</c:v>
                </c:pt>
                <c:pt idx="3">
                  <c:v>Иные межбюджетные трансферты</c:v>
                </c:pt>
                <c:pt idx="4">
                  <c:v>Возврат остатков субсидий, субвенций и иных межбюджетных трансфертов, имеющих целевое назначение прошлых лет</c:v>
                </c:pt>
                <c:pt idx="5">
                  <c:v>Прочие безвозмездные поступления</c:v>
                </c:pt>
              </c:strCache>
            </c:strRef>
          </c:cat>
          <c:val>
            <c:numRef>
              <c:f>' 2021  РАЙОН  (2)'!$E$7:$E$31</c:f>
              <c:numCache>
                <c:formatCode>#,##0.0</c:formatCode>
                <c:ptCount val="6"/>
                <c:pt idx="0">
                  <c:v>104334</c:v>
                </c:pt>
                <c:pt idx="1">
                  <c:v>583489.9</c:v>
                </c:pt>
                <c:pt idx="2">
                  <c:v>112866.9</c:v>
                </c:pt>
                <c:pt idx="3">
                  <c:v>13972</c:v>
                </c:pt>
                <c:pt idx="4">
                  <c:v>2.5</c:v>
                </c:pt>
                <c:pt idx="5">
                  <c:v>837.4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311465712"/>
        <c:axId val="311462968"/>
        <c:axId val="0"/>
      </c:bar3DChart>
      <c:catAx>
        <c:axId val="311465712"/>
        <c:scaling>
          <c:orientation val="minMax"/>
        </c:scaling>
        <c:delete val="1"/>
        <c:axPos val="b"/>
        <c:numFmt formatCode="General" sourceLinked="0"/>
        <c:majorTickMark val="none"/>
        <c:minorTickMark val="none"/>
        <c:tickLblPos val="nextTo"/>
        <c:crossAx val="311462968"/>
        <c:crosses val="autoZero"/>
        <c:auto val="1"/>
        <c:lblAlgn val="ctr"/>
        <c:lblOffset val="100"/>
        <c:noMultiLvlLbl val="0"/>
      </c:catAx>
      <c:valAx>
        <c:axId val="311462968"/>
        <c:scaling>
          <c:orientation val="minMax"/>
        </c:scaling>
        <c:delete val="0"/>
        <c:axPos val="l"/>
        <c:majorGridlines/>
        <c:numFmt formatCode="#,##0.0" sourceLinked="1"/>
        <c:majorTickMark val="none"/>
        <c:minorTickMark val="none"/>
        <c:tickLblPos val="nextTo"/>
        <c:txPr>
          <a:bodyPr/>
          <a:lstStyle/>
          <a:p>
            <a:pPr>
              <a:defRPr sz="12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311465712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 sz="14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4788912343073052E-2"/>
          <c:y val="2.5273387345147402E-2"/>
          <c:w val="0.71190993486925269"/>
          <c:h val="0.96101611072749948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71169471606982027"/>
          <c:y val="8.9980156916460732E-2"/>
          <c:w val="0.28049171676735385"/>
          <c:h val="0.7664006038710186"/>
        </c:manualLayout>
      </c:layout>
      <c:overlay val="0"/>
      <c:txPr>
        <a:bodyPr/>
        <a:lstStyle/>
        <a:p>
          <a:pPr>
            <a:defRPr sz="1200" b="0" baseline="0">
              <a:solidFill>
                <a:schemeClr val="bg1"/>
              </a:solidFill>
              <a:latin typeface="Book Antiqua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explosion val="25"/>
          <c:dPt>
            <c:idx val="0"/>
            <c:bubble3D val="0"/>
            <c:spPr>
              <a:solidFill>
                <a:srgbClr val="FFFF00"/>
              </a:solidFill>
            </c:spPr>
          </c:dPt>
          <c:dPt>
            <c:idx val="2"/>
            <c:bubble3D val="0"/>
            <c:spPr>
              <a:solidFill>
                <a:srgbClr val="0000FF"/>
              </a:solidFill>
            </c:spPr>
          </c:dPt>
          <c:dPt>
            <c:idx val="3"/>
            <c:bubble3D val="0"/>
            <c:explosion val="27"/>
            <c:spPr>
              <a:solidFill>
                <a:srgbClr val="66FF66"/>
              </a:solidFill>
            </c:spPr>
          </c:dPt>
          <c:dPt>
            <c:idx val="4"/>
            <c:bubble3D val="0"/>
            <c:spPr>
              <a:solidFill>
                <a:srgbClr val="FF0000"/>
              </a:solidFill>
            </c:spPr>
          </c:dPt>
          <c:dPt>
            <c:idx val="5"/>
            <c:bubble3D val="0"/>
            <c:spPr>
              <a:solidFill>
                <a:srgbClr val="00B050"/>
              </a:solidFill>
            </c:spPr>
          </c:dPt>
          <c:dPt>
            <c:idx val="6"/>
            <c:bubble3D val="0"/>
            <c:spPr>
              <a:solidFill>
                <a:srgbClr val="00B0F0"/>
              </a:solidFill>
            </c:spPr>
          </c:dPt>
          <c:dPt>
            <c:idx val="7"/>
            <c:bubble3D val="0"/>
            <c:spPr>
              <a:solidFill>
                <a:srgbClr val="7030A0"/>
              </a:solidFill>
            </c:spPr>
          </c:dPt>
          <c:dPt>
            <c:idx val="8"/>
            <c:bubble3D val="0"/>
            <c:spPr>
              <a:solidFill>
                <a:srgbClr val="FFC000"/>
              </a:solidFill>
            </c:spPr>
          </c:dPt>
          <c:dPt>
            <c:idx val="9"/>
            <c:bubble3D val="0"/>
            <c:spPr>
              <a:solidFill>
                <a:srgbClr val="FF00FF"/>
              </a:solidFill>
            </c:spPr>
          </c:dPt>
          <c:dLbls>
            <c:dLbl>
              <c:idx val="0"/>
              <c:layout>
                <c:manualLayout>
                  <c:x val="-5.0626763692923009E-2"/>
                  <c:y val="2.15051844969850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9"/>
              <c:layout>
                <c:manualLayout>
                  <c:x val="5.2089378957893569E-2"/>
                  <c:y val="2.099020583575440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Бюджет!$B$13:$B$22</c:f>
              <c:strCache>
                <c:ptCount val="10"/>
                <c:pt idx="0">
                  <c:v>Общегосударственные вопросы</c:v>
                </c:pt>
                <c:pt idx="1">
                  <c:v>Национальная безопасность и правоохранительная деятельность</c:v>
                </c:pt>
                <c:pt idx="2">
                  <c:v>Национальная экономика</c:v>
                </c:pt>
                <c:pt idx="3">
                  <c:v>Жилищно-коммунальное хозяйство</c:v>
                </c:pt>
                <c:pt idx="4">
                  <c:v>Образование</c:v>
                </c:pt>
                <c:pt idx="5">
                  <c:v>Культура</c:v>
                </c:pt>
                <c:pt idx="6">
                  <c:v>Социальная политика</c:v>
                </c:pt>
                <c:pt idx="7">
                  <c:v>Физическая культура и спорт</c:v>
                </c:pt>
                <c:pt idx="8">
                  <c:v>Средства массовой информации</c:v>
                </c:pt>
                <c:pt idx="9">
                  <c:v>Межбюджетные трансферты</c:v>
                </c:pt>
              </c:strCache>
            </c:strRef>
          </c:cat>
          <c:val>
            <c:numRef>
              <c:f>Бюджет!$C$13:$C$22</c:f>
              <c:numCache>
                <c:formatCode>#,##0.00</c:formatCode>
                <c:ptCount val="10"/>
                <c:pt idx="0">
                  <c:v>106313.4</c:v>
                </c:pt>
                <c:pt idx="1">
                  <c:v>4886</c:v>
                </c:pt>
                <c:pt idx="2">
                  <c:v>5148.3999999999996</c:v>
                </c:pt>
                <c:pt idx="3">
                  <c:v>5240.1000000000004</c:v>
                </c:pt>
                <c:pt idx="4">
                  <c:v>860971.8</c:v>
                </c:pt>
                <c:pt idx="5">
                  <c:v>10624.5</c:v>
                </c:pt>
                <c:pt idx="6">
                  <c:v>25637.599999999999</c:v>
                </c:pt>
                <c:pt idx="7">
                  <c:v>30938.5</c:v>
                </c:pt>
                <c:pt idx="8">
                  <c:v>5464.2</c:v>
                </c:pt>
                <c:pt idx="9">
                  <c:v>112083.4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  <c:txPr>
        <a:bodyPr/>
        <a:lstStyle/>
        <a:p>
          <a:pPr>
            <a:defRPr sz="14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50"/>
      <c:rotY val="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0"/>
          <c:w val="0.69535444433082227"/>
          <c:h val="1"/>
        </c:manualLayout>
      </c:layout>
      <c:pie3DChart>
        <c:varyColors val="1"/>
        <c:ser>
          <c:idx val="0"/>
          <c:order val="0"/>
          <c:explosion val="25"/>
          <c:dPt>
            <c:idx val="0"/>
            <c:bubble3D val="0"/>
            <c:spPr>
              <a:solidFill>
                <a:srgbClr val="00B050"/>
              </a:solidFill>
            </c:spPr>
          </c:dPt>
          <c:dPt>
            <c:idx val="1"/>
            <c:bubble3D val="0"/>
            <c:spPr>
              <a:solidFill>
                <a:srgbClr val="FFC000"/>
              </a:solidFill>
            </c:spPr>
          </c:dPt>
          <c:dPt>
            <c:idx val="2"/>
            <c:bubble3D val="0"/>
            <c:explosion val="22"/>
            <c:spPr>
              <a:solidFill>
                <a:srgbClr val="7030A0"/>
              </a:solidFill>
            </c:spPr>
          </c:dPt>
          <c:dPt>
            <c:idx val="3"/>
            <c:bubble3D val="0"/>
            <c:spPr>
              <a:solidFill>
                <a:srgbClr val="FF0000"/>
              </a:solidFill>
            </c:spPr>
          </c:dPt>
          <c:dLbls>
            <c:dLbl>
              <c:idx val="3"/>
              <c:layout>
                <c:manualLayout>
                  <c:x val="3.1136933280722128E-2"/>
                  <c:y val="-0.1876976357799370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Бюджет!$B$13:$B$17</c:f>
              <c:strCache>
                <c:ptCount val="5"/>
                <c:pt idx="0">
                  <c:v>Местная администрация Прохладненского района КБР</c:v>
                </c:pt>
                <c:pt idx="1">
                  <c:v>МУ "Контрольно-счетная палата Прохладненского муниципального района КБР"</c:v>
                </c:pt>
                <c:pt idx="2">
                  <c:v>Совет местного самоуправления Прохладненского муниципального района КБР</c:v>
                </c:pt>
                <c:pt idx="3">
                  <c:v>МКУ "Управление образования местной администрации Прохладненского муниципального района КБР"</c:v>
                </c:pt>
                <c:pt idx="4">
                  <c:v>МКУ "Управление финансами местной администрации Прохладненского муниципального района КБР"</c:v>
                </c:pt>
              </c:strCache>
            </c:strRef>
          </c:cat>
          <c:val>
            <c:numRef>
              <c:f>Бюджет!$C$13:$C$17</c:f>
              <c:numCache>
                <c:formatCode>#,##0.00</c:formatCode>
                <c:ptCount val="5"/>
                <c:pt idx="0">
                  <c:v>183450.4</c:v>
                </c:pt>
                <c:pt idx="1">
                  <c:v>3493.3</c:v>
                </c:pt>
                <c:pt idx="2">
                  <c:v>4002.9</c:v>
                </c:pt>
                <c:pt idx="3">
                  <c:v>839885</c:v>
                </c:pt>
                <c:pt idx="4">
                  <c:v>136476.4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5895605626958909"/>
          <c:y val="0.42718855100566722"/>
          <c:w val="0.33396043744611376"/>
          <c:h val="0.47736519311432213"/>
        </c:manualLayout>
      </c:layout>
      <c:overlay val="0"/>
      <c:txPr>
        <a:bodyPr/>
        <a:lstStyle/>
        <a:p>
          <a:pPr rtl="0">
            <a:defRPr sz="12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0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0.28125</cdr:x>
      <cdr:y>0.14474</cdr:y>
    </cdr:from>
    <cdr:to>
      <cdr:x>0.39236</cdr:x>
      <cdr:y>0.31182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314600" y="792088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0.28658</cdr:x>
      <cdr:y>0.13158</cdr:y>
    </cdr:from>
    <cdr:to>
      <cdr:x>0.37486</cdr:x>
      <cdr:y>0.18987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458615" y="748510"/>
          <a:ext cx="757419" cy="33161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200" b="1" dirty="0">
            <a:solidFill>
              <a:schemeClr val="accent1">
                <a:lumMod val="50000"/>
              </a:schemeClr>
            </a:solidFill>
            <a:latin typeface="Book Antiqua" pitchFamily="18" charset="0"/>
          </a:endParaRPr>
        </a:p>
      </cdr:txBody>
    </cdr:sp>
  </cdr:relSizeAnchor>
  <cdr:relSizeAnchor xmlns:cdr="http://schemas.openxmlformats.org/drawingml/2006/chartDrawing">
    <cdr:from>
      <cdr:x>0.64754</cdr:x>
      <cdr:y>0.29114</cdr:y>
    </cdr:from>
    <cdr:to>
      <cdr:x>0.71311</cdr:x>
      <cdr:y>0.32911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5688632" y="1656184"/>
          <a:ext cx="576064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200" b="1" dirty="0">
            <a:latin typeface="Book Antiqua" pitchFamily="18" charset="0"/>
          </a:endParaRPr>
        </a:p>
      </cdr:txBody>
    </cdr:sp>
  </cdr:relSizeAnchor>
  <cdr:relSizeAnchor xmlns:cdr="http://schemas.openxmlformats.org/drawingml/2006/chartDrawing">
    <cdr:from>
      <cdr:x>0.01626</cdr:x>
      <cdr:y>0.8481</cdr:y>
    </cdr:from>
    <cdr:to>
      <cdr:x>0.98374</cdr:x>
      <cdr:y>0.97468</cdr:y>
    </cdr:to>
    <cdr:pic>
      <cdr:nvPicPr>
        <cdr:cNvPr id="7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144016" y="4824528"/>
          <a:ext cx="8568952" cy="720087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0.03279</cdr:x>
      <cdr:y>0.03797</cdr:y>
    </cdr:from>
    <cdr:to>
      <cdr:x>0.95902</cdr:x>
      <cdr:y>0.16456</cdr:y>
    </cdr:to>
    <cdr:sp macro="" textlink="">
      <cdr:nvSpPr>
        <cdr:cNvPr id="9" name="Прямоугольник с двумя скругленными противолежащими углами 8"/>
        <cdr:cNvSpPr/>
      </cdr:nvSpPr>
      <cdr:spPr>
        <a:xfrm xmlns:a="http://schemas.openxmlformats.org/drawingml/2006/main">
          <a:off x="288032" y="216024"/>
          <a:ext cx="8136904" cy="720080"/>
        </a:xfrm>
        <a:prstGeom xmlns:a="http://schemas.openxmlformats.org/drawingml/2006/main" prst="round2DiagRect">
          <a:avLst/>
        </a:prstGeom>
        <a:solidFill xmlns:a="http://schemas.openxmlformats.org/drawingml/2006/main">
          <a:schemeClr val="bg2">
            <a:lumMod val="60000"/>
            <a:lumOff val="40000"/>
          </a:schemeClr>
        </a:solidFill>
        <a:ln xmlns:a="http://schemas.openxmlformats.org/drawingml/2006/main" w="12700">
          <a:solidFill>
            <a:srgbClr val="0000E2"/>
          </a:solidFill>
        </a:ln>
        <a:effectLst xmlns:a="http://schemas.openxmlformats.org/drawingml/2006/main">
          <a:outerShdw blurRad="76200" dir="18900000" sy="23000" kx="-1200000" algn="bl" rotWithShape="0">
            <a:prstClr val="black">
              <a:alpha val="20000"/>
            </a:prstClr>
          </a:outerShdw>
        </a:effectLst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just"/>
          <a:r>
            <a:rPr lang="ru-RU" sz="1600" b="1" baseline="0" dirty="0" smtClean="0">
              <a:solidFill>
                <a:schemeClr val="lt1"/>
              </a:solidFill>
              <a:latin typeface="Book Antiqua" pitchFamily="18" charset="0"/>
            </a:rPr>
            <a:t>Расходы бюджета - выплачиваемые из бюджета денежные средства, за исключением средств, являющихся источниками финансирования дефицита бюджета. </a:t>
          </a:r>
          <a:endParaRPr lang="ru-RU" sz="1600" dirty="0">
            <a:latin typeface="Book Antiqua" pitchFamily="18" charset="0"/>
          </a:endParaRPr>
        </a:p>
      </cdr:txBody>
    </cdr:sp>
  </cdr:relSizeAnchor>
  <cdr:relSizeAnchor xmlns:cdr="http://schemas.openxmlformats.org/drawingml/2006/chartDrawing">
    <cdr:from>
      <cdr:x>0.34146</cdr:x>
      <cdr:y>0.20253</cdr:y>
    </cdr:from>
    <cdr:to>
      <cdr:x>0.6748</cdr:x>
      <cdr:y>0.41772</cdr:y>
    </cdr:to>
    <cdr:sp macro="" textlink="">
      <cdr:nvSpPr>
        <cdr:cNvPr id="11" name="Блок-схема: несколько документов 10"/>
        <cdr:cNvSpPr/>
      </cdr:nvSpPr>
      <cdr:spPr>
        <a:xfrm xmlns:a="http://schemas.openxmlformats.org/drawingml/2006/main">
          <a:off x="3024336" y="1152128"/>
          <a:ext cx="2952328" cy="1224136"/>
        </a:xfrm>
        <a:prstGeom xmlns:a="http://schemas.openxmlformats.org/drawingml/2006/main" prst="flowChartMultidocument">
          <a:avLst/>
        </a:prstGeom>
        <a:solidFill xmlns:a="http://schemas.openxmlformats.org/drawingml/2006/main">
          <a:schemeClr val="bg2">
            <a:lumMod val="60000"/>
            <a:lumOff val="40000"/>
          </a:schemeClr>
        </a:solidFill>
        <a:ln xmlns:a="http://schemas.openxmlformats.org/drawingml/2006/main" w="19050">
          <a:solidFill>
            <a:srgbClr val="FFFFFF"/>
          </a:solidFill>
        </a:ln>
        <a:effectLst xmlns:a="http://schemas.openxmlformats.org/drawingml/2006/main">
          <a:outerShdw blurRad="76200" dir="18900000" sy="23000" kx="-1200000" algn="bl" rotWithShape="0">
            <a:prstClr val="black">
              <a:alpha val="20000"/>
            </a:prstClr>
          </a:outerShdw>
        </a:effectLst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ctr"/>
          <a:r>
            <a:rPr lang="ru-RU" sz="2000" dirty="0" smtClean="0">
              <a:latin typeface="Book Antiqua" pitchFamily="18" charset="0"/>
            </a:rPr>
            <a:t>РАСХОДЫ делятся: </a:t>
          </a:r>
          <a:endParaRPr lang="ru-RU" sz="2000" dirty="0">
            <a:latin typeface="Book Antiqua" pitchFamily="18" charset="0"/>
          </a:endParaRPr>
        </a:p>
      </cdr:txBody>
    </cdr:sp>
  </cdr:relSizeAnchor>
  <cdr:relSizeAnchor xmlns:cdr="http://schemas.openxmlformats.org/drawingml/2006/chartDrawing">
    <cdr:from>
      <cdr:x>0.00813</cdr:x>
      <cdr:y>0.60759</cdr:y>
    </cdr:from>
    <cdr:to>
      <cdr:x>0.21305</cdr:x>
      <cdr:y>0.78481</cdr:y>
    </cdr:to>
    <cdr:sp macro="" textlink="">
      <cdr:nvSpPr>
        <cdr:cNvPr id="12" name="Прямоугольник с двумя вырезанными соседними углами 11"/>
        <cdr:cNvSpPr/>
      </cdr:nvSpPr>
      <cdr:spPr>
        <a:xfrm xmlns:a="http://schemas.openxmlformats.org/drawingml/2006/main">
          <a:off x="72008" y="3456384"/>
          <a:ext cx="1814956" cy="1008112"/>
        </a:xfrm>
        <a:prstGeom xmlns:a="http://schemas.openxmlformats.org/drawingml/2006/main" prst="snip2SameRect">
          <a:avLst/>
        </a:prstGeom>
        <a:solidFill xmlns:a="http://schemas.openxmlformats.org/drawingml/2006/main">
          <a:schemeClr val="bg2">
            <a:lumMod val="60000"/>
            <a:lumOff val="40000"/>
          </a:schemeClr>
        </a:solidFill>
        <a:ln xmlns:a="http://schemas.openxmlformats.org/drawingml/2006/main" w="19050">
          <a:solidFill>
            <a:srgbClr val="0000E2"/>
          </a:solidFill>
        </a:ln>
        <a:effectLst xmlns:a="http://schemas.openxmlformats.org/drawingml/2006/main">
          <a:outerShdw blurRad="76200" dir="18900000" sy="23000" kx="-1200000" algn="bl" rotWithShape="0">
            <a:prstClr val="black">
              <a:alpha val="20000"/>
            </a:prstClr>
          </a:outerShdw>
        </a:effectLst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ctr"/>
          <a:endParaRPr lang="ru-RU" sz="1400" dirty="0" smtClean="0">
            <a:latin typeface="Book Antiqua" pitchFamily="18" charset="0"/>
          </a:endParaRPr>
        </a:p>
        <a:p xmlns:a="http://schemas.openxmlformats.org/drawingml/2006/main">
          <a:pPr algn="ctr"/>
          <a:r>
            <a:rPr lang="ru-RU" sz="1400" dirty="0" smtClean="0">
              <a:latin typeface="Book Antiqua" pitchFamily="18" charset="0"/>
            </a:rPr>
            <a:t>По  разделам и подразделам</a:t>
          </a:r>
          <a:endParaRPr lang="ru-RU" sz="1400" dirty="0">
            <a:latin typeface="Book Antiqua" pitchFamily="18" charset="0"/>
          </a:endParaRPr>
        </a:p>
      </cdr:txBody>
    </cdr:sp>
  </cdr:relSizeAnchor>
  <cdr:relSizeAnchor xmlns:cdr="http://schemas.openxmlformats.org/drawingml/2006/chartDrawing">
    <cdr:from>
      <cdr:x>0.26829</cdr:x>
      <cdr:y>0.60759</cdr:y>
    </cdr:from>
    <cdr:to>
      <cdr:x>0.47321</cdr:x>
      <cdr:y>0.78481</cdr:y>
    </cdr:to>
    <cdr:sp macro="" textlink="">
      <cdr:nvSpPr>
        <cdr:cNvPr id="14" name="Прямоугольник с двумя вырезанными соседними углами 13"/>
        <cdr:cNvSpPr/>
      </cdr:nvSpPr>
      <cdr:spPr>
        <a:xfrm xmlns:a="http://schemas.openxmlformats.org/drawingml/2006/main">
          <a:off x="2376264" y="3456384"/>
          <a:ext cx="1814956" cy="1008112"/>
        </a:xfrm>
        <a:prstGeom xmlns:a="http://schemas.openxmlformats.org/drawingml/2006/main" prst="snip2SameRect">
          <a:avLst/>
        </a:prstGeom>
        <a:solidFill xmlns:a="http://schemas.openxmlformats.org/drawingml/2006/main">
          <a:schemeClr val="bg2">
            <a:lumMod val="60000"/>
            <a:lumOff val="40000"/>
          </a:schemeClr>
        </a:solidFill>
        <a:ln xmlns:a="http://schemas.openxmlformats.org/drawingml/2006/main" w="19050" cap="flat" cmpd="sng" algn="ctr">
          <a:solidFill>
            <a:srgbClr val="0000E2"/>
          </a:solidFill>
          <a:prstDash val="solid"/>
        </a:ln>
        <a:effectLst xmlns:a="http://schemas.openxmlformats.org/drawingml/2006/main">
          <a:outerShdw blurRad="76200" dir="18900000" sy="23000" kx="-1200000" algn="bl" rotWithShape="0">
            <a:prstClr val="black">
              <a:alpha val="20000"/>
            </a:prstClr>
          </a:outerShdw>
        </a:effectLst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Trebuchet MS"/>
            </a:defRPr>
          </a:lvl1pPr>
          <a:lvl2pPr marL="457200" indent="0">
            <a:defRPr sz="1100">
              <a:solidFill>
                <a:sysClr val="window" lastClr="FFFFFF"/>
              </a:solidFill>
              <a:latin typeface="Trebuchet MS"/>
            </a:defRPr>
          </a:lvl2pPr>
          <a:lvl3pPr marL="914400" indent="0">
            <a:defRPr sz="1100">
              <a:solidFill>
                <a:sysClr val="window" lastClr="FFFFFF"/>
              </a:solidFill>
              <a:latin typeface="Trebuchet MS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Trebuchet MS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Trebuchet MS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Trebuchet MS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Trebuchet MS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Trebuchet MS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Trebuchet MS"/>
            </a:defRPr>
          </a:lvl9pPr>
        </a:lstStyle>
        <a:p xmlns:a="http://schemas.openxmlformats.org/drawingml/2006/main">
          <a:pPr algn="ctr"/>
          <a:r>
            <a:rPr lang="ru-RU" sz="1400" dirty="0" smtClean="0">
              <a:latin typeface="Book Antiqua" pitchFamily="18" charset="0"/>
            </a:rPr>
            <a:t>По муниципальным программам</a:t>
          </a:r>
          <a:endParaRPr lang="ru-RU" sz="1400" dirty="0">
            <a:latin typeface="Book Antiqua" pitchFamily="18" charset="0"/>
          </a:endParaRPr>
        </a:p>
      </cdr:txBody>
    </cdr:sp>
  </cdr:relSizeAnchor>
  <cdr:relSizeAnchor xmlns:cdr="http://schemas.openxmlformats.org/drawingml/2006/chartDrawing">
    <cdr:from>
      <cdr:x>0.53659</cdr:x>
      <cdr:y>0.60759</cdr:y>
    </cdr:from>
    <cdr:to>
      <cdr:x>0.7497</cdr:x>
      <cdr:y>0.78481</cdr:y>
    </cdr:to>
    <cdr:sp macro="" textlink="">
      <cdr:nvSpPr>
        <cdr:cNvPr id="15" name="Прямоугольник с двумя вырезанными соседними углами 14"/>
        <cdr:cNvSpPr/>
      </cdr:nvSpPr>
      <cdr:spPr>
        <a:xfrm xmlns:a="http://schemas.openxmlformats.org/drawingml/2006/main">
          <a:off x="4752528" y="3456384"/>
          <a:ext cx="1887554" cy="1008112"/>
        </a:xfrm>
        <a:prstGeom xmlns:a="http://schemas.openxmlformats.org/drawingml/2006/main" prst="snip2SameRect">
          <a:avLst/>
        </a:prstGeom>
        <a:solidFill xmlns:a="http://schemas.openxmlformats.org/drawingml/2006/main">
          <a:schemeClr val="bg2">
            <a:lumMod val="60000"/>
            <a:lumOff val="40000"/>
          </a:schemeClr>
        </a:solidFill>
        <a:ln xmlns:a="http://schemas.openxmlformats.org/drawingml/2006/main" w="19050" cap="flat" cmpd="sng" algn="ctr">
          <a:solidFill>
            <a:srgbClr val="0000E2"/>
          </a:solidFill>
          <a:prstDash val="solid"/>
        </a:ln>
        <a:effectLst xmlns:a="http://schemas.openxmlformats.org/drawingml/2006/main">
          <a:outerShdw blurRad="76200" dir="18900000" sy="23000" kx="-1200000" algn="bl" rotWithShape="0">
            <a:prstClr val="black">
              <a:alpha val="20000"/>
            </a:prstClr>
          </a:outerShdw>
        </a:effectLst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Trebuchet MS"/>
            </a:defRPr>
          </a:lvl1pPr>
          <a:lvl2pPr marL="457200" indent="0">
            <a:defRPr sz="1100">
              <a:solidFill>
                <a:sysClr val="window" lastClr="FFFFFF"/>
              </a:solidFill>
              <a:latin typeface="Trebuchet MS"/>
            </a:defRPr>
          </a:lvl2pPr>
          <a:lvl3pPr marL="914400" indent="0">
            <a:defRPr sz="1100">
              <a:solidFill>
                <a:sysClr val="window" lastClr="FFFFFF"/>
              </a:solidFill>
              <a:latin typeface="Trebuchet MS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Trebuchet MS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Trebuchet MS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Trebuchet MS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Trebuchet MS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Trebuchet MS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Trebuchet MS"/>
            </a:defRPr>
          </a:lvl9pPr>
        </a:lstStyle>
        <a:p xmlns:a="http://schemas.openxmlformats.org/drawingml/2006/main">
          <a:pPr algn="ctr"/>
          <a:r>
            <a:rPr lang="ru-RU" sz="1400" dirty="0" smtClean="0">
              <a:latin typeface="Book Antiqua" pitchFamily="18" charset="0"/>
            </a:rPr>
            <a:t>По функциям муниципального образования</a:t>
          </a:r>
          <a:endParaRPr lang="ru-RU" sz="1400" dirty="0">
            <a:latin typeface="Book Antiqua" pitchFamily="18" charset="0"/>
          </a:endParaRPr>
        </a:p>
      </cdr:txBody>
    </cdr:sp>
  </cdr:relSizeAnchor>
  <cdr:relSizeAnchor xmlns:cdr="http://schemas.openxmlformats.org/drawingml/2006/chartDrawing">
    <cdr:from>
      <cdr:x>0.80488</cdr:x>
      <cdr:y>0.60759</cdr:y>
    </cdr:from>
    <cdr:to>
      <cdr:x>0.9918</cdr:x>
      <cdr:y>0.78481</cdr:y>
    </cdr:to>
    <cdr:sp macro="" textlink="">
      <cdr:nvSpPr>
        <cdr:cNvPr id="16" name="Прямоугольник с двумя вырезанными соседними углами 15"/>
        <cdr:cNvSpPr/>
      </cdr:nvSpPr>
      <cdr:spPr>
        <a:xfrm xmlns:a="http://schemas.openxmlformats.org/drawingml/2006/main">
          <a:off x="7128792" y="3456384"/>
          <a:ext cx="1655548" cy="1008139"/>
        </a:xfrm>
        <a:prstGeom xmlns:a="http://schemas.openxmlformats.org/drawingml/2006/main" prst="snip2SameRect">
          <a:avLst/>
        </a:prstGeom>
        <a:solidFill xmlns:a="http://schemas.openxmlformats.org/drawingml/2006/main">
          <a:schemeClr val="bg2">
            <a:lumMod val="60000"/>
            <a:lumOff val="40000"/>
          </a:schemeClr>
        </a:solidFill>
        <a:ln xmlns:a="http://schemas.openxmlformats.org/drawingml/2006/main" w="19050" cap="flat" cmpd="sng" algn="ctr">
          <a:solidFill>
            <a:srgbClr val="0000E2"/>
          </a:solidFill>
          <a:prstDash val="solid"/>
        </a:ln>
        <a:effectLst xmlns:a="http://schemas.openxmlformats.org/drawingml/2006/main">
          <a:outerShdw blurRad="76200" dir="18900000" sy="23000" kx="-1200000" algn="bl" rotWithShape="0">
            <a:prstClr val="black">
              <a:alpha val="20000"/>
            </a:prstClr>
          </a:outerShdw>
        </a:effectLst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Trebuchet MS"/>
            </a:defRPr>
          </a:lvl1pPr>
          <a:lvl2pPr marL="457200" indent="0">
            <a:defRPr sz="1100">
              <a:solidFill>
                <a:sysClr val="window" lastClr="FFFFFF"/>
              </a:solidFill>
              <a:latin typeface="Trebuchet MS"/>
            </a:defRPr>
          </a:lvl2pPr>
          <a:lvl3pPr marL="914400" indent="0">
            <a:defRPr sz="1100">
              <a:solidFill>
                <a:sysClr val="window" lastClr="FFFFFF"/>
              </a:solidFill>
              <a:latin typeface="Trebuchet MS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Trebuchet MS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Trebuchet MS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Trebuchet MS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Trebuchet MS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Trebuchet MS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Trebuchet MS"/>
            </a:defRPr>
          </a:lvl9pPr>
        </a:lstStyle>
        <a:p xmlns:a="http://schemas.openxmlformats.org/drawingml/2006/main">
          <a:pPr algn="ctr"/>
          <a:endParaRPr lang="ru-RU" sz="1400" dirty="0" smtClean="0">
            <a:latin typeface="Book Antiqua" pitchFamily="18" charset="0"/>
          </a:endParaRPr>
        </a:p>
        <a:p xmlns:a="http://schemas.openxmlformats.org/drawingml/2006/main">
          <a:pPr algn="ctr"/>
          <a:r>
            <a:rPr lang="ru-RU" sz="1400" dirty="0" smtClean="0">
              <a:latin typeface="Book Antiqua" pitchFamily="18" charset="0"/>
            </a:rPr>
            <a:t>По ведомствам</a:t>
          </a:r>
          <a:endParaRPr lang="ru-RU" sz="1400" dirty="0">
            <a:latin typeface="Book Antiqua" pitchFamily="18" charset="0"/>
          </a:endParaRPr>
        </a:p>
      </cdr:txBody>
    </cdr:sp>
  </cdr:relSizeAnchor>
  <cdr:relSizeAnchor xmlns:cdr="http://schemas.openxmlformats.org/drawingml/2006/chartDrawing">
    <cdr:from>
      <cdr:x>0.21047</cdr:x>
      <cdr:y>0.3899</cdr:y>
    </cdr:from>
    <cdr:to>
      <cdr:x>0.2496</cdr:x>
      <cdr:y>0.55446</cdr:y>
    </cdr:to>
    <cdr:sp macro="" textlink="">
      <cdr:nvSpPr>
        <cdr:cNvPr id="17" name="Стрелка вниз 16"/>
        <cdr:cNvSpPr/>
      </cdr:nvSpPr>
      <cdr:spPr>
        <a:xfrm xmlns:a="http://schemas.openxmlformats.org/drawingml/2006/main" rot="2695267">
          <a:off x="1864090" y="2217997"/>
          <a:ext cx="346627" cy="936104"/>
        </a:xfrm>
        <a:prstGeom xmlns:a="http://schemas.openxmlformats.org/drawingml/2006/main" prst="downArrow">
          <a:avLst/>
        </a:prstGeom>
        <a:solidFill xmlns:a="http://schemas.openxmlformats.org/drawingml/2006/main">
          <a:schemeClr val="bg2">
            <a:lumMod val="60000"/>
            <a:lumOff val="40000"/>
          </a:schemeClr>
        </a:solidFill>
        <a:ln xmlns:a="http://schemas.openxmlformats.org/drawingml/2006/main" w="19050">
          <a:solidFill>
            <a:srgbClr val="0000E2"/>
          </a:solidFill>
        </a:ln>
        <a:effectLst xmlns:a="http://schemas.openxmlformats.org/drawingml/2006/main">
          <a:outerShdw blurRad="50800" dist="38100" dir="2700000" algn="tl" rotWithShape="0">
            <a:prstClr val="black">
              <a:alpha val="40000"/>
            </a:prstClr>
          </a:outerShdw>
        </a:effectLst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0.61789</cdr:x>
      <cdr:y>0.43038</cdr:y>
    </cdr:from>
    <cdr:to>
      <cdr:x>0.66667</cdr:x>
      <cdr:y>0.60237</cdr:y>
    </cdr:to>
    <cdr:sp macro="" textlink="">
      <cdr:nvSpPr>
        <cdr:cNvPr id="18" name="Стрелка вниз 17"/>
        <cdr:cNvSpPr/>
      </cdr:nvSpPr>
      <cdr:spPr>
        <a:xfrm xmlns:a="http://schemas.openxmlformats.org/drawingml/2006/main">
          <a:off x="5472608" y="2448272"/>
          <a:ext cx="432048" cy="978408"/>
        </a:xfrm>
        <a:prstGeom xmlns:a="http://schemas.openxmlformats.org/drawingml/2006/main" prst="downArrow">
          <a:avLst/>
        </a:prstGeom>
        <a:solidFill xmlns:a="http://schemas.openxmlformats.org/drawingml/2006/main">
          <a:schemeClr val="bg2">
            <a:lumMod val="60000"/>
            <a:lumOff val="40000"/>
          </a:schemeClr>
        </a:solidFill>
        <a:ln xmlns:a="http://schemas.openxmlformats.org/drawingml/2006/main" w="19050" cap="flat" cmpd="sng" algn="ctr">
          <a:solidFill>
            <a:srgbClr val="0000E2"/>
          </a:solidFill>
          <a:prstDash val="solid"/>
        </a:ln>
        <a:effectLst xmlns:a="http://schemas.openxmlformats.org/drawingml/2006/main">
          <a:outerShdw blurRad="50800" dist="38100" dir="2700000" algn="tl" rotWithShape="0">
            <a:prstClr val="black">
              <a:alpha val="40000"/>
            </a:prstClr>
          </a:outerShdw>
        </a:effectLst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Trebuchet MS"/>
            </a:defRPr>
          </a:lvl1pPr>
          <a:lvl2pPr marL="457200" indent="0">
            <a:defRPr sz="1100">
              <a:solidFill>
                <a:sysClr val="window" lastClr="FFFFFF"/>
              </a:solidFill>
              <a:latin typeface="Trebuchet MS"/>
            </a:defRPr>
          </a:lvl2pPr>
          <a:lvl3pPr marL="914400" indent="0">
            <a:defRPr sz="1100">
              <a:solidFill>
                <a:sysClr val="window" lastClr="FFFFFF"/>
              </a:solidFill>
              <a:latin typeface="Trebuchet MS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Trebuchet MS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Trebuchet MS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Trebuchet MS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Trebuchet MS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Trebuchet MS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Trebuchet MS"/>
            </a:defRPr>
          </a:lvl9pPr>
        </a:lstStyle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0.77959</cdr:x>
      <cdr:y>0.40717</cdr:y>
    </cdr:from>
    <cdr:to>
      <cdr:x>0.8185</cdr:x>
      <cdr:y>0.57172</cdr:y>
    </cdr:to>
    <cdr:sp macro="" textlink="">
      <cdr:nvSpPr>
        <cdr:cNvPr id="21" name="Стрелка вниз 20"/>
        <cdr:cNvSpPr/>
      </cdr:nvSpPr>
      <cdr:spPr>
        <a:xfrm xmlns:a="http://schemas.openxmlformats.org/drawingml/2006/main" rot="18906696">
          <a:off x="6904826" y="2316225"/>
          <a:ext cx="344594" cy="936104"/>
        </a:xfrm>
        <a:prstGeom xmlns:a="http://schemas.openxmlformats.org/drawingml/2006/main" prst="downArrow">
          <a:avLst/>
        </a:prstGeom>
        <a:solidFill xmlns:a="http://schemas.openxmlformats.org/drawingml/2006/main">
          <a:schemeClr val="bg2">
            <a:lumMod val="60000"/>
            <a:lumOff val="40000"/>
          </a:schemeClr>
        </a:solidFill>
        <a:ln xmlns:a="http://schemas.openxmlformats.org/drawingml/2006/main" w="19050" cap="flat" cmpd="sng" algn="ctr">
          <a:solidFill>
            <a:srgbClr val="0000E2"/>
          </a:solidFill>
          <a:prstDash val="solid"/>
        </a:ln>
        <a:effectLst xmlns:a="http://schemas.openxmlformats.org/drawingml/2006/main">
          <a:outerShdw blurRad="50800" dist="38100" algn="l" rotWithShape="0">
            <a:prstClr val="black">
              <a:alpha val="40000"/>
            </a:prstClr>
          </a:outerShdw>
        </a:effectLst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Trebuchet MS"/>
            </a:defRPr>
          </a:lvl1pPr>
          <a:lvl2pPr marL="457200" indent="0">
            <a:defRPr sz="1100">
              <a:solidFill>
                <a:sysClr val="window" lastClr="FFFFFF"/>
              </a:solidFill>
              <a:latin typeface="Trebuchet MS"/>
            </a:defRPr>
          </a:lvl2pPr>
          <a:lvl3pPr marL="914400" indent="0">
            <a:defRPr sz="1100">
              <a:solidFill>
                <a:sysClr val="window" lastClr="FFFFFF"/>
              </a:solidFill>
              <a:latin typeface="Trebuchet MS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Trebuchet MS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Trebuchet MS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Trebuchet MS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Trebuchet MS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Trebuchet MS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Trebuchet MS"/>
            </a:defRPr>
          </a:lvl9pPr>
        </a:lstStyle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0.35772</cdr:x>
      <cdr:y>0.43038</cdr:y>
    </cdr:from>
    <cdr:to>
      <cdr:x>0.40431</cdr:x>
      <cdr:y>0.60237</cdr:y>
    </cdr:to>
    <cdr:sp macro="" textlink="">
      <cdr:nvSpPr>
        <cdr:cNvPr id="22" name="Стрелка вниз 21"/>
        <cdr:cNvSpPr/>
      </cdr:nvSpPr>
      <cdr:spPr>
        <a:xfrm xmlns:a="http://schemas.openxmlformats.org/drawingml/2006/main">
          <a:off x="3168352" y="2448272"/>
          <a:ext cx="412624" cy="978408"/>
        </a:xfrm>
        <a:prstGeom xmlns:a="http://schemas.openxmlformats.org/drawingml/2006/main" prst="downArrow">
          <a:avLst/>
        </a:prstGeom>
        <a:solidFill xmlns:a="http://schemas.openxmlformats.org/drawingml/2006/main">
          <a:schemeClr val="bg2">
            <a:lumMod val="60000"/>
            <a:lumOff val="40000"/>
          </a:schemeClr>
        </a:solidFill>
        <a:ln xmlns:a="http://schemas.openxmlformats.org/drawingml/2006/main" w="19050" cap="flat" cmpd="sng" algn="ctr">
          <a:solidFill>
            <a:srgbClr val="0000E2"/>
          </a:solidFill>
          <a:prstDash val="solid"/>
        </a:ln>
        <a:effectLst xmlns:a="http://schemas.openxmlformats.org/drawingml/2006/main">
          <a:outerShdw blurRad="50800" dist="38100" dir="2700000" algn="tl" rotWithShape="0">
            <a:prstClr val="black">
              <a:alpha val="40000"/>
            </a:prstClr>
          </a:outerShdw>
        </a:effectLst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Trebuchet MS"/>
            </a:defRPr>
          </a:lvl1pPr>
          <a:lvl2pPr marL="457200" indent="0">
            <a:defRPr sz="1100">
              <a:solidFill>
                <a:sysClr val="window" lastClr="FFFFFF"/>
              </a:solidFill>
              <a:latin typeface="Trebuchet MS"/>
            </a:defRPr>
          </a:lvl2pPr>
          <a:lvl3pPr marL="914400" indent="0">
            <a:defRPr sz="1100">
              <a:solidFill>
                <a:sysClr val="window" lastClr="FFFFFF"/>
              </a:solidFill>
              <a:latin typeface="Trebuchet MS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Trebuchet MS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Trebuchet MS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Trebuchet MS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Trebuchet MS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Trebuchet MS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Trebuchet MS"/>
            </a:defRPr>
          </a:lvl9pPr>
        </a:lstStyle>
        <a:p xmlns:a="http://schemas.openxmlformats.org/drawingml/2006/main">
          <a:endParaRPr lang="ru-RU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53227" cy="497842"/>
          </a:xfrm>
          <a:prstGeom prst="rect">
            <a:avLst/>
          </a:prstGeom>
        </p:spPr>
        <p:txBody>
          <a:bodyPr vert="horz" lIns="91568" tIns="45784" rIns="91568" bIns="45784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8735" y="0"/>
            <a:ext cx="2953226" cy="497842"/>
          </a:xfrm>
          <a:prstGeom prst="rect">
            <a:avLst/>
          </a:prstGeom>
        </p:spPr>
        <p:txBody>
          <a:bodyPr vert="horz" lIns="91568" tIns="45784" rIns="91568" bIns="45784" rtlCol="0"/>
          <a:lstStyle>
            <a:lvl1pPr algn="r">
              <a:defRPr sz="1200"/>
            </a:lvl1pPr>
          </a:lstStyle>
          <a:p>
            <a:fld id="{3C1FF43F-C405-496B-9BAC-7F9EEE76129E}" type="datetimeFigureOut">
              <a:rPr lang="ru-RU" smtClean="0"/>
              <a:t>17.05.2024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9446257"/>
            <a:ext cx="2953227" cy="497841"/>
          </a:xfrm>
          <a:prstGeom prst="rect">
            <a:avLst/>
          </a:prstGeom>
        </p:spPr>
        <p:txBody>
          <a:bodyPr vert="horz" lIns="91568" tIns="45784" rIns="91568" bIns="45784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8735" y="9446257"/>
            <a:ext cx="2953226" cy="497841"/>
          </a:xfrm>
          <a:prstGeom prst="rect">
            <a:avLst/>
          </a:prstGeom>
        </p:spPr>
        <p:txBody>
          <a:bodyPr vert="horz" lIns="91568" tIns="45784" rIns="91568" bIns="45784" rtlCol="0" anchor="b"/>
          <a:lstStyle>
            <a:lvl1pPr algn="r">
              <a:defRPr sz="1200"/>
            </a:lvl1pPr>
          </a:lstStyle>
          <a:p>
            <a:fld id="{2C772A6C-D8A3-4E1C-BCF1-D0631C4C40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723624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2539" cy="497285"/>
          </a:xfrm>
          <a:prstGeom prst="rect">
            <a:avLst/>
          </a:prstGeom>
        </p:spPr>
        <p:txBody>
          <a:bodyPr vert="horz" lIns="91568" tIns="45784" rIns="91568" bIns="45784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9435" y="0"/>
            <a:ext cx="2952539" cy="497285"/>
          </a:xfrm>
          <a:prstGeom prst="rect">
            <a:avLst/>
          </a:prstGeom>
        </p:spPr>
        <p:txBody>
          <a:bodyPr vert="horz" lIns="91568" tIns="45784" rIns="91568" bIns="45784" rtlCol="0"/>
          <a:lstStyle>
            <a:lvl1pPr algn="r">
              <a:defRPr sz="1200"/>
            </a:lvl1pPr>
          </a:lstStyle>
          <a:p>
            <a:fld id="{AEB40F26-D97F-4C5E-959F-7C1869DB1494}" type="datetimeFigureOut">
              <a:rPr lang="ru-RU" smtClean="0"/>
              <a:pPr/>
              <a:t>17.05.2024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72050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68" tIns="45784" rIns="91568" bIns="45784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1355" y="4724203"/>
            <a:ext cx="5450840" cy="4475559"/>
          </a:xfrm>
          <a:prstGeom prst="rect">
            <a:avLst/>
          </a:prstGeom>
        </p:spPr>
        <p:txBody>
          <a:bodyPr vert="horz" lIns="91568" tIns="45784" rIns="91568" bIns="45784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6677"/>
            <a:ext cx="2952539" cy="497285"/>
          </a:xfrm>
          <a:prstGeom prst="rect">
            <a:avLst/>
          </a:prstGeom>
        </p:spPr>
        <p:txBody>
          <a:bodyPr vert="horz" lIns="91568" tIns="45784" rIns="91568" bIns="45784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9435" y="9446677"/>
            <a:ext cx="2952539" cy="497285"/>
          </a:xfrm>
          <a:prstGeom prst="rect">
            <a:avLst/>
          </a:prstGeom>
        </p:spPr>
        <p:txBody>
          <a:bodyPr vert="horz" lIns="91568" tIns="45784" rIns="91568" bIns="45784" rtlCol="0" anchor="b"/>
          <a:lstStyle>
            <a:lvl1pPr algn="r">
              <a:defRPr sz="1200"/>
            </a:lvl1pPr>
          </a:lstStyle>
          <a:p>
            <a:fld id="{A1B7E23C-0E03-4328-8D98-A37B107601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774433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20750" y="746125"/>
            <a:ext cx="4972050" cy="37290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68132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051602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B4F5A-E6AC-48EC-A840-918B2306C5B5}" type="datetime1">
              <a:rPr lang="ru-RU" smtClean="0"/>
              <a:t>17.05.2024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DB8AD-B06E-4FF6-A97B-99590C8121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DEBBA-9807-4C72-88B9-F781E111C2CE}" type="datetime1">
              <a:rPr lang="ru-RU" smtClean="0"/>
              <a:t>17.05.2024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DB8AD-B06E-4FF6-A97B-99590C8121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89CA0-7221-4FE2-9DE3-95C775D42C6A}" type="datetime1">
              <a:rPr lang="ru-RU" smtClean="0"/>
              <a:t>17.05.2024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DB8AD-B06E-4FF6-A97B-99590C8121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1B5CAD-DEE4-4133-BF1A-8FC8AC483BF6}" type="datetime1">
              <a:rPr lang="ru-RU" smtClean="0"/>
              <a:t>17.05.2024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22864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68865-4799-41A6-94C1-9F5A7B950442}" type="datetime1">
              <a:rPr lang="ru-RU" smtClean="0"/>
              <a:t>17.05.2024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DB8AD-B06E-4FF6-A97B-99590C8121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6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A06D9-672C-4A2C-A3CF-D39723919D73}" type="datetime1">
              <a:rPr lang="ru-RU" smtClean="0"/>
              <a:t>17.05.2024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DB8AD-B06E-4FF6-A97B-99590C8121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3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3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3841B-1011-4BAA-A1C8-9807577BEBF4}" type="datetime1">
              <a:rPr lang="ru-RU" smtClean="0"/>
              <a:t>17.05.2024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DB8AD-B06E-4FF6-A97B-99590C8121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3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90903-2AAB-4A5A-AE96-52BF3C434FA9}" type="datetime1">
              <a:rPr lang="ru-RU" smtClean="0"/>
              <a:t>17.05.2024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DB8AD-B06E-4FF6-A97B-99590C8121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A10F3-47DC-4AB8-95B6-D2F0B27DA506}" type="datetime1">
              <a:rPr lang="ru-RU" smtClean="0"/>
              <a:t>17.05.2024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DB8AD-B06E-4FF6-A97B-99590C8121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92F08-9D0E-47D0-BD25-D48D290DB69E}" type="datetime1">
              <a:rPr lang="ru-RU" smtClean="0"/>
              <a:t>17.05.2024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DB8AD-B06E-4FF6-A97B-99590C8121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4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3" y="273053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4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37DA1-9DFF-43F7-BDF6-811A0834C87E}" type="datetime1">
              <a:rPr lang="ru-RU" smtClean="0"/>
              <a:t>17.05.2024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DB8AD-B06E-4FF6-A97B-99590C8121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102F7-F42B-4BEE-ACD0-FF2F6102A97C}" type="datetime1">
              <a:rPr lang="ru-RU" smtClean="0"/>
              <a:t>17.05.2024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DB8AD-B06E-4FF6-A97B-99590C8121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3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40BA8F-DAFC-42F1-9979-261E5A2D2140}" type="datetime1">
              <a:rPr lang="ru-RU" smtClean="0"/>
              <a:t>17.05.2024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3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7DB8AD-B06E-4FF6-A97B-99590C81215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5.png"/><Relationship Id="rId3" Type="http://schemas.openxmlformats.org/officeDocument/2006/relationships/image" Target="../media/image8.jp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3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 descr="фон мой.jpg"/>
          <p:cNvPicPr>
            <a:picLocks noChangeAspect="1"/>
          </p:cNvPicPr>
          <p:nvPr/>
        </p:nvPicPr>
        <p:blipFill>
          <a:blip r:embed="rId3" cstate="print">
            <a:lum bright="60000" contrast="-70000"/>
          </a:blip>
          <a:stretch>
            <a:fillRect/>
          </a:stretch>
        </p:blipFill>
        <p:spPr>
          <a:xfrm>
            <a:off x="0" y="0"/>
            <a:ext cx="9144000" cy="69573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0" y="2276872"/>
            <a:ext cx="9144000" cy="183127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>
              <a:spcAft>
                <a:spcPts val="600"/>
              </a:spcAft>
            </a:pPr>
            <a:r>
              <a:rPr lang="ru-RU" sz="5400" b="1" cap="all" dirty="0">
                <a:ln/>
                <a:solidFill>
                  <a:srgbClr val="000099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Century Schoolbook" panose="02040604050505020304" pitchFamily="18" charset="0"/>
              </a:rPr>
              <a:t>БЮДЖЕТ   </a:t>
            </a:r>
          </a:p>
          <a:p>
            <a:pPr algn="ctr">
              <a:spcAft>
                <a:spcPts val="600"/>
              </a:spcAft>
            </a:pPr>
            <a:r>
              <a:rPr lang="ru-RU" sz="5400" b="1" cap="all" dirty="0">
                <a:ln/>
                <a:solidFill>
                  <a:srgbClr val="000099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Century Schoolbook" panose="02040604050505020304" pitchFamily="18" charset="0"/>
              </a:rPr>
              <a:t>ДЛЯ   ГРАЖДАН</a:t>
            </a:r>
          </a:p>
        </p:txBody>
      </p:sp>
      <p:pic>
        <p:nvPicPr>
          <p:cNvPr id="8" name="Рисунок 7" descr="бюджет на форзац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3528" y="188640"/>
            <a:ext cx="2304256" cy="2278653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467544" y="4293096"/>
            <a:ext cx="8424936" cy="115416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>
              <a:spcAft>
                <a:spcPts val="600"/>
              </a:spcAft>
            </a:pPr>
            <a:r>
              <a:rPr lang="ru-RU" sz="1600" b="1" cap="all" spc="0" dirty="0" smtClean="0">
                <a:ln/>
                <a:solidFill>
                  <a:srgbClr val="000099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Century Schoolbook" panose="02040604050505020304" pitchFamily="18" charset="0"/>
              </a:rPr>
              <a:t> «Об исполнении  бюджета </a:t>
            </a:r>
            <a:endParaRPr lang="ru-RU" sz="1600" b="1" cap="all" dirty="0">
              <a:ln/>
              <a:solidFill>
                <a:srgbClr val="000099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Century Schoolbook" panose="02040604050505020304" pitchFamily="18" charset="0"/>
            </a:endParaRPr>
          </a:p>
          <a:p>
            <a:pPr algn="ctr">
              <a:spcAft>
                <a:spcPts val="600"/>
              </a:spcAft>
            </a:pPr>
            <a:r>
              <a:rPr lang="ru-RU" sz="1600" b="1" cap="all" dirty="0" err="1" smtClean="0">
                <a:ln/>
                <a:solidFill>
                  <a:srgbClr val="000099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Century Schoolbook" panose="02040604050505020304" pitchFamily="18" charset="0"/>
              </a:rPr>
              <a:t>Прохладненского</a:t>
            </a:r>
            <a:r>
              <a:rPr lang="ru-RU" sz="1600" b="1" cap="all" dirty="0" smtClean="0">
                <a:ln/>
                <a:solidFill>
                  <a:srgbClr val="000099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Century Schoolbook" panose="02040604050505020304" pitchFamily="18" charset="0"/>
              </a:rPr>
              <a:t> муниципального района Кабардино-Балкарской Республики</a:t>
            </a:r>
            <a:r>
              <a:rPr lang="ru-RU" sz="1600" b="1" cap="all" spc="0" dirty="0" smtClean="0">
                <a:ln/>
                <a:solidFill>
                  <a:srgbClr val="000099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Century Schoolbook" panose="02040604050505020304" pitchFamily="18" charset="0"/>
              </a:rPr>
              <a:t> за</a:t>
            </a:r>
            <a:r>
              <a:rPr lang="ru-RU" sz="3200" b="1" cap="all" spc="0" dirty="0" smtClean="0">
                <a:ln/>
                <a:solidFill>
                  <a:srgbClr val="000099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Century Schoolbook" panose="02040604050505020304" pitchFamily="18" charset="0"/>
              </a:rPr>
              <a:t> </a:t>
            </a:r>
            <a:r>
              <a:rPr lang="ru-RU" sz="2000" b="1" cap="all" spc="0" dirty="0" smtClean="0">
                <a:ln/>
                <a:solidFill>
                  <a:srgbClr val="000099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Century Schoolbook" panose="02040604050505020304" pitchFamily="18" charset="0"/>
              </a:rPr>
              <a:t>2023</a:t>
            </a:r>
            <a:r>
              <a:rPr lang="ru-RU" sz="3200" b="1" cap="all" spc="0" dirty="0" smtClean="0">
                <a:ln/>
                <a:solidFill>
                  <a:srgbClr val="000099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Century Schoolbook" panose="02040604050505020304" pitchFamily="18" charset="0"/>
              </a:rPr>
              <a:t> </a:t>
            </a:r>
            <a:r>
              <a:rPr lang="ru-RU" sz="1600" b="1" cap="all" spc="0" dirty="0" smtClean="0">
                <a:ln/>
                <a:solidFill>
                  <a:srgbClr val="000099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Century Schoolbook" panose="02040604050505020304" pitchFamily="18" charset="0"/>
              </a:rPr>
              <a:t>год»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 descr="фон мой.jpg"/>
          <p:cNvPicPr>
            <a:picLocks noChangeAspect="1"/>
          </p:cNvPicPr>
          <p:nvPr/>
        </p:nvPicPr>
        <p:blipFill>
          <a:blip r:embed="rId2" cstate="print">
            <a:lum bright="60000" contrast="-70000"/>
          </a:blip>
          <a:stretch>
            <a:fillRect/>
          </a:stretch>
        </p:blipFill>
        <p:spPr>
          <a:xfrm>
            <a:off x="36004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extBox 12"/>
          <p:cNvSpPr txBox="1"/>
          <p:nvPr/>
        </p:nvSpPr>
        <p:spPr>
          <a:xfrm>
            <a:off x="251520" y="116633"/>
            <a:ext cx="87129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endParaRPr lang="ru-RU" sz="1600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endParaRPr lang="ru-RU" sz="1600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6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60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object 10"/>
          <p:cNvSpPr/>
          <p:nvPr/>
        </p:nvSpPr>
        <p:spPr>
          <a:xfrm>
            <a:off x="0" y="0"/>
            <a:ext cx="8820472" cy="105273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algn="ctr"/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ОБЪЕМ   И   СТРУКТУРА    НАЛОГОВЫХ   ДОХОДОВ   БЮДЖЕТА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962013" y="737212"/>
            <a:ext cx="10009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ыс.руб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19"/>
          <p:cNvSpPr txBox="1"/>
          <p:nvPr/>
        </p:nvSpPr>
        <p:spPr>
          <a:xfrm>
            <a:off x="827584" y="6021288"/>
            <a:ext cx="10839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 smtClean="0">
                <a:solidFill>
                  <a:srgbClr val="000099"/>
                </a:solidFill>
                <a:latin typeface="Century Schoolbook" panose="02040604050505020304" pitchFamily="18" charset="0"/>
              </a:rPr>
              <a:t>Налог на доходы физических лиц</a:t>
            </a:r>
            <a:endParaRPr lang="ru-RU" sz="1000" dirty="0">
              <a:solidFill>
                <a:srgbClr val="000099"/>
              </a:solidFill>
              <a:latin typeface="Century Schoolbook" panose="02040604050505020304" pitchFamily="18" charset="0"/>
            </a:endParaRPr>
          </a:p>
        </p:txBody>
      </p:sp>
      <p:sp>
        <p:nvSpPr>
          <p:cNvPr id="29" name="TextBox 19"/>
          <p:cNvSpPr txBox="1"/>
          <p:nvPr/>
        </p:nvSpPr>
        <p:spPr>
          <a:xfrm>
            <a:off x="1764482" y="5717371"/>
            <a:ext cx="1296144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>
                <a:solidFill>
                  <a:srgbClr val="000099"/>
                </a:solidFill>
                <a:latin typeface="Century Schoolbook" panose="02040604050505020304" pitchFamily="18" charset="0"/>
              </a:rPr>
              <a:t>Налог, взимаемый в связи с применением упрощенной системы налогообложения</a:t>
            </a:r>
          </a:p>
        </p:txBody>
      </p:sp>
      <p:sp>
        <p:nvSpPr>
          <p:cNvPr id="30" name="TextBox 20"/>
          <p:cNvSpPr txBox="1"/>
          <p:nvPr/>
        </p:nvSpPr>
        <p:spPr>
          <a:xfrm>
            <a:off x="2971031" y="5829984"/>
            <a:ext cx="108012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 smtClean="0">
                <a:solidFill>
                  <a:srgbClr val="000099"/>
                </a:solidFill>
                <a:latin typeface="Century Schoolbook" panose="02040604050505020304" pitchFamily="18" charset="0"/>
              </a:rPr>
              <a:t>Единый налог</a:t>
            </a:r>
          </a:p>
          <a:p>
            <a:pPr algn="ctr"/>
            <a:r>
              <a:rPr lang="ru-RU" sz="1000" dirty="0" smtClean="0">
                <a:solidFill>
                  <a:srgbClr val="000099"/>
                </a:solidFill>
                <a:latin typeface="Century Schoolbook" panose="02040604050505020304" pitchFamily="18" charset="0"/>
              </a:rPr>
              <a:t>на вмененный доход</a:t>
            </a:r>
            <a:endParaRPr lang="ru-RU" sz="1000" dirty="0">
              <a:solidFill>
                <a:srgbClr val="000099"/>
              </a:solidFill>
              <a:latin typeface="Century Schoolbook" panose="02040604050505020304" pitchFamily="18" charset="0"/>
            </a:endParaRPr>
          </a:p>
        </p:txBody>
      </p:sp>
      <p:sp>
        <p:nvSpPr>
          <p:cNvPr id="31" name="TextBox 21"/>
          <p:cNvSpPr txBox="1"/>
          <p:nvPr/>
        </p:nvSpPr>
        <p:spPr>
          <a:xfrm>
            <a:off x="3986572" y="5849034"/>
            <a:ext cx="115212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 smtClean="0">
                <a:solidFill>
                  <a:srgbClr val="000099"/>
                </a:solidFill>
                <a:latin typeface="Century Schoolbook" panose="02040604050505020304" pitchFamily="18" charset="0"/>
              </a:rPr>
              <a:t>Единый сельскохозяйственный налог</a:t>
            </a:r>
          </a:p>
        </p:txBody>
      </p:sp>
      <p:sp>
        <p:nvSpPr>
          <p:cNvPr id="32" name="TextBox 22"/>
          <p:cNvSpPr txBox="1"/>
          <p:nvPr/>
        </p:nvSpPr>
        <p:spPr>
          <a:xfrm>
            <a:off x="5004048" y="5849034"/>
            <a:ext cx="108012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 smtClean="0">
                <a:solidFill>
                  <a:srgbClr val="000099"/>
                </a:solidFill>
                <a:latin typeface="Century Schoolbook" panose="02040604050505020304" pitchFamily="18" charset="0"/>
              </a:rPr>
              <a:t>Налог с применением патента</a:t>
            </a:r>
          </a:p>
        </p:txBody>
      </p:sp>
      <p:sp>
        <p:nvSpPr>
          <p:cNvPr id="33" name="TextBox 23"/>
          <p:cNvSpPr txBox="1"/>
          <p:nvPr/>
        </p:nvSpPr>
        <p:spPr>
          <a:xfrm>
            <a:off x="6012160" y="5902036"/>
            <a:ext cx="10081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 smtClean="0">
                <a:solidFill>
                  <a:srgbClr val="000099"/>
                </a:solidFill>
                <a:latin typeface="Century Schoolbook" panose="02040604050505020304" pitchFamily="18" charset="0"/>
              </a:rPr>
              <a:t>Государственная пошлина</a:t>
            </a:r>
          </a:p>
        </p:txBody>
      </p:sp>
      <p:sp>
        <p:nvSpPr>
          <p:cNvPr id="34" name="TextBox 24"/>
          <p:cNvSpPr txBox="1"/>
          <p:nvPr/>
        </p:nvSpPr>
        <p:spPr>
          <a:xfrm>
            <a:off x="7068057" y="5829984"/>
            <a:ext cx="139444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 smtClean="0">
                <a:solidFill>
                  <a:srgbClr val="000099"/>
                </a:solidFill>
                <a:latin typeface="Century Schoolbook" panose="02040604050505020304" pitchFamily="18" charset="0"/>
              </a:rPr>
              <a:t>Задолженность и перерасчеты по отмененным налогам и сборам</a:t>
            </a:r>
            <a:endParaRPr lang="ru-RU" sz="1000" dirty="0">
              <a:solidFill>
                <a:srgbClr val="000099"/>
              </a:solidFill>
              <a:latin typeface="Century Schoolbook" panose="02040604050505020304" pitchFamily="18" charset="0"/>
            </a:endParaRPr>
          </a:p>
        </p:txBody>
      </p:sp>
      <p:graphicFrame>
        <p:nvGraphicFramePr>
          <p:cNvPr id="15" name="Диаграмма 1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77459071"/>
              </p:ext>
            </p:extLst>
          </p:nvPr>
        </p:nvGraphicFramePr>
        <p:xfrm>
          <a:off x="251520" y="947629"/>
          <a:ext cx="8352928" cy="49544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4048263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 descr="фон мой.jpg"/>
          <p:cNvPicPr>
            <a:picLocks noChangeAspect="1"/>
          </p:cNvPicPr>
          <p:nvPr/>
        </p:nvPicPr>
        <p:blipFill>
          <a:blip r:embed="rId2" cstate="print">
            <a:lum bright="60000" contrast="-7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extBox 12"/>
          <p:cNvSpPr txBox="1"/>
          <p:nvPr/>
        </p:nvSpPr>
        <p:spPr>
          <a:xfrm>
            <a:off x="251520" y="116633"/>
            <a:ext cx="87129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endParaRPr lang="ru-RU" sz="1600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endParaRPr lang="ru-RU" sz="1600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6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60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object 10"/>
          <p:cNvSpPr/>
          <p:nvPr/>
        </p:nvSpPr>
        <p:spPr>
          <a:xfrm>
            <a:off x="251520" y="0"/>
            <a:ext cx="8784976" cy="105273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algn="ctr"/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ОБЪЕМ   И   СТРУКТУРА    НЕНАЛОГОВЫХ   ДОХОДОВ   БЮДЖЕТА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55576" y="6242745"/>
            <a:ext cx="100811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dirty="0" smtClean="0">
                <a:solidFill>
                  <a:srgbClr val="000099"/>
                </a:solidFill>
                <a:latin typeface="Century Schoolbook" panose="02040604050505020304" pitchFamily="18" charset="0"/>
              </a:rPr>
              <a:t>Арендная плата за земли</a:t>
            </a:r>
            <a:endParaRPr lang="ru-RU" sz="1000" dirty="0">
              <a:solidFill>
                <a:srgbClr val="000099"/>
              </a:solidFill>
              <a:latin typeface="Century Schoolbook" panose="020406040505050203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763688" y="6244081"/>
            <a:ext cx="100811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dirty="0" smtClean="0">
                <a:solidFill>
                  <a:srgbClr val="000099"/>
                </a:solidFill>
                <a:latin typeface="Century Schoolbook" panose="02040604050505020304" pitchFamily="18" charset="0"/>
              </a:rPr>
              <a:t>Доходы от аренды </a:t>
            </a:r>
            <a:r>
              <a:rPr lang="ru-RU" sz="1000" dirty="0" err="1" smtClean="0">
                <a:solidFill>
                  <a:srgbClr val="000099"/>
                </a:solidFill>
                <a:latin typeface="Century Schoolbook" panose="02040604050505020304" pitchFamily="18" charset="0"/>
              </a:rPr>
              <a:t>мун</a:t>
            </a:r>
            <a:r>
              <a:rPr lang="ru-RU" sz="1000" dirty="0">
                <a:solidFill>
                  <a:srgbClr val="000099"/>
                </a:solidFill>
                <a:latin typeface="Century Schoolbook" panose="02040604050505020304" pitchFamily="18" charset="0"/>
              </a:rPr>
              <a:t>.</a:t>
            </a:r>
            <a:r>
              <a:rPr lang="ru-RU" sz="1000" dirty="0" smtClean="0">
                <a:solidFill>
                  <a:srgbClr val="000099"/>
                </a:solidFill>
                <a:latin typeface="Century Schoolbook" panose="02040604050505020304" pitchFamily="18" charset="0"/>
              </a:rPr>
              <a:t> имущества</a:t>
            </a:r>
            <a:endParaRPr lang="ru-RU" sz="1000" dirty="0">
              <a:solidFill>
                <a:srgbClr val="000099"/>
              </a:solidFill>
              <a:latin typeface="Century Schoolbook" panose="020406040505050203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790106" y="6176862"/>
            <a:ext cx="10081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dirty="0" smtClean="0">
                <a:solidFill>
                  <a:srgbClr val="000099"/>
                </a:solidFill>
                <a:latin typeface="Century Schoolbook" panose="02040604050505020304" pitchFamily="18" charset="0"/>
              </a:rPr>
              <a:t>Плата за негативное воздействие на </a:t>
            </a:r>
            <a:r>
              <a:rPr lang="ru-RU" sz="1000" dirty="0" err="1" smtClean="0">
                <a:solidFill>
                  <a:srgbClr val="000099"/>
                </a:solidFill>
                <a:latin typeface="Century Schoolbook" panose="02040604050505020304" pitchFamily="18" charset="0"/>
              </a:rPr>
              <a:t>окр.среду</a:t>
            </a:r>
            <a:endParaRPr lang="ru-RU" sz="1000" dirty="0">
              <a:solidFill>
                <a:srgbClr val="000099"/>
              </a:solidFill>
              <a:latin typeface="Century Schoolbook" panose="020406040505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851920" y="6270847"/>
            <a:ext cx="100811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dirty="0" smtClean="0">
                <a:solidFill>
                  <a:srgbClr val="000099"/>
                </a:solidFill>
                <a:latin typeface="Century Schoolbook" panose="02040604050505020304" pitchFamily="18" charset="0"/>
              </a:rPr>
              <a:t>Доходы от продажи имущества</a:t>
            </a:r>
            <a:endParaRPr lang="ru-RU" sz="1000" dirty="0">
              <a:solidFill>
                <a:srgbClr val="000099"/>
              </a:solidFill>
              <a:latin typeface="Century Schoolbook" panose="02040604050505020304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716016" y="6297874"/>
            <a:ext cx="100811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dirty="0" smtClean="0">
                <a:solidFill>
                  <a:srgbClr val="000099"/>
                </a:solidFill>
                <a:latin typeface="Century Schoolbook" panose="02040604050505020304" pitchFamily="18" charset="0"/>
              </a:rPr>
              <a:t>Доходы от продажи земли</a:t>
            </a:r>
            <a:endParaRPr lang="ru-RU" sz="1000" dirty="0">
              <a:solidFill>
                <a:srgbClr val="000099"/>
              </a:solidFill>
              <a:latin typeface="Century Schoolbook" panose="02040604050505020304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566370" y="6347791"/>
            <a:ext cx="10081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dirty="0" smtClean="0">
                <a:solidFill>
                  <a:srgbClr val="000099"/>
                </a:solidFill>
                <a:latin typeface="Century Schoolbook" panose="02040604050505020304" pitchFamily="18" charset="0"/>
              </a:rPr>
              <a:t>Штрафные санкции</a:t>
            </a:r>
            <a:endParaRPr lang="ru-RU" sz="1000" dirty="0">
              <a:solidFill>
                <a:srgbClr val="000099"/>
              </a:solidFill>
              <a:latin typeface="Century Schoolbook" panose="02040604050505020304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591598" y="6321025"/>
            <a:ext cx="10081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dirty="0" smtClean="0">
                <a:solidFill>
                  <a:srgbClr val="000099"/>
                </a:solidFill>
                <a:latin typeface="Century Schoolbook" panose="02040604050505020304" pitchFamily="18" charset="0"/>
              </a:rPr>
              <a:t>Платные услуги</a:t>
            </a:r>
            <a:endParaRPr lang="ru-RU" sz="1000" dirty="0">
              <a:solidFill>
                <a:srgbClr val="000099"/>
              </a:solidFill>
              <a:latin typeface="Century Schoolbook" panose="02040604050505020304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518845" y="6264719"/>
            <a:ext cx="100811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dirty="0" smtClean="0">
                <a:solidFill>
                  <a:srgbClr val="000099"/>
                </a:solidFill>
                <a:latin typeface="Century Schoolbook" panose="02040604050505020304" pitchFamily="18" charset="0"/>
              </a:rPr>
              <a:t>Прочие неналоговые доходы</a:t>
            </a:r>
            <a:endParaRPr lang="ru-RU" sz="1000" dirty="0">
              <a:solidFill>
                <a:srgbClr val="000099"/>
              </a:solidFill>
              <a:latin typeface="Century Schoolbook" panose="02040604050505020304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962013" y="737212"/>
            <a:ext cx="10009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ыс.руб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Диаграмма 1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87898256"/>
              </p:ext>
            </p:extLst>
          </p:nvPr>
        </p:nvGraphicFramePr>
        <p:xfrm>
          <a:off x="107504" y="548680"/>
          <a:ext cx="9036496" cy="5459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4048263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 descr="фон мой.jpg"/>
          <p:cNvPicPr>
            <a:picLocks noChangeAspect="1"/>
          </p:cNvPicPr>
          <p:nvPr/>
        </p:nvPicPr>
        <p:blipFill>
          <a:blip r:embed="rId2" cstate="print">
            <a:lum bright="60000" contrast="-7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extBox 12"/>
          <p:cNvSpPr txBox="1"/>
          <p:nvPr/>
        </p:nvSpPr>
        <p:spPr>
          <a:xfrm>
            <a:off x="251520" y="116633"/>
            <a:ext cx="87129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endParaRPr lang="ru-RU" sz="1600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endParaRPr lang="ru-RU" sz="1600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6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60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87624" y="5950059"/>
            <a:ext cx="10081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 smtClean="0">
                <a:solidFill>
                  <a:srgbClr val="000099"/>
                </a:solidFill>
                <a:latin typeface="Book Antiqua" pitchFamily="18" charset="0"/>
              </a:rPr>
              <a:t>Дотации</a:t>
            </a:r>
            <a:endParaRPr lang="ru-RU" sz="1000" b="1" dirty="0">
              <a:solidFill>
                <a:srgbClr val="000099"/>
              </a:solidFill>
              <a:latin typeface="Book Antiqua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366442" y="5957543"/>
            <a:ext cx="108012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 smtClean="0">
                <a:solidFill>
                  <a:srgbClr val="000099"/>
                </a:solidFill>
                <a:latin typeface="Book Antiqua" pitchFamily="18" charset="0"/>
              </a:rPr>
              <a:t>Субвенции</a:t>
            </a:r>
            <a:endParaRPr lang="ru-RU" sz="1000" b="1" dirty="0">
              <a:solidFill>
                <a:srgbClr val="000099"/>
              </a:solidFill>
              <a:latin typeface="Book Antiqua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441576" y="5949206"/>
            <a:ext cx="108012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 smtClean="0">
                <a:solidFill>
                  <a:srgbClr val="000099"/>
                </a:solidFill>
                <a:latin typeface="Book Antiqua" pitchFamily="18" charset="0"/>
              </a:rPr>
              <a:t>Субсидии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500736" y="5957543"/>
            <a:ext cx="108012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 smtClean="0">
                <a:solidFill>
                  <a:srgbClr val="000099"/>
                </a:solidFill>
                <a:latin typeface="Book Antiqua" pitchFamily="18" charset="0"/>
              </a:rPr>
              <a:t>Иные МБТ</a:t>
            </a:r>
          </a:p>
        </p:txBody>
      </p:sp>
      <p:sp>
        <p:nvSpPr>
          <p:cNvPr id="17" name="object 10"/>
          <p:cNvSpPr/>
          <p:nvPr/>
        </p:nvSpPr>
        <p:spPr>
          <a:xfrm>
            <a:off x="323528" y="0"/>
            <a:ext cx="8496944" cy="105273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algn="ctr"/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ОБЪЕМ  И СТРУКТУРА  БЕЗВОЗМЕЗДНЫХ   ПОСТУПЛЕНИЙ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962013" y="737212"/>
            <a:ext cx="10009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ыс.руб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092280" y="5803654"/>
            <a:ext cx="129614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 smtClean="0">
                <a:solidFill>
                  <a:srgbClr val="000099"/>
                </a:solidFill>
                <a:latin typeface="Book Antiqua" pitchFamily="18" charset="0"/>
              </a:rPr>
              <a:t>Прочие безвозмездные поступления</a:t>
            </a:r>
          </a:p>
        </p:txBody>
      </p:sp>
      <p:graphicFrame>
        <p:nvGraphicFramePr>
          <p:cNvPr id="21" name="Диаграмма 2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34715227"/>
              </p:ext>
            </p:extLst>
          </p:nvPr>
        </p:nvGraphicFramePr>
        <p:xfrm>
          <a:off x="251520" y="559218"/>
          <a:ext cx="8711473" cy="5288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5508104" y="5718733"/>
            <a:ext cx="1656184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b="1" dirty="0">
                <a:solidFill>
                  <a:srgbClr val="000099"/>
                </a:solidFill>
                <a:latin typeface="Book Antiqua" pitchFamily="18" charset="0"/>
              </a:rPr>
              <a:t>Возврат остатков субсидий, субвенций и иных межбюджетных трансфертов, имеющих целевое назначение прошлых лет</a:t>
            </a:r>
          </a:p>
        </p:txBody>
      </p:sp>
    </p:spTree>
    <p:extLst>
      <p:ext uri="{BB962C8B-B14F-4D97-AF65-F5344CB8AC3E}">
        <p14:creationId xmlns:p14="http://schemas.microsoft.com/office/powerpoint/2010/main" val="4048263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 descr="фон мой.jpg"/>
          <p:cNvPicPr>
            <a:picLocks noChangeAspect="1"/>
          </p:cNvPicPr>
          <p:nvPr/>
        </p:nvPicPr>
        <p:blipFill>
          <a:blip r:embed="rId2" cstate="print">
            <a:lum bright="60000" contrast="-7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extBox 12"/>
          <p:cNvSpPr txBox="1"/>
          <p:nvPr/>
        </p:nvSpPr>
        <p:spPr>
          <a:xfrm>
            <a:off x="251520" y="116633"/>
            <a:ext cx="87129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endParaRPr lang="ru-RU" sz="1600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endParaRPr lang="ru-RU" sz="1600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6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60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object 10"/>
          <p:cNvSpPr/>
          <p:nvPr/>
        </p:nvSpPr>
        <p:spPr>
          <a:xfrm>
            <a:off x="467544" y="116632"/>
            <a:ext cx="8676456" cy="105273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algn="ctr"/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НАПРАВЛЕНИЯ   РАСХОДОВАНИЯ   БЮДЖЕТНЫХ  СРЕДСТВ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graphicFrame>
        <p:nvGraphicFramePr>
          <p:cNvPr id="5" name="Содержимое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91088039"/>
              </p:ext>
            </p:extLst>
          </p:nvPr>
        </p:nvGraphicFramePr>
        <p:xfrm>
          <a:off x="179512" y="980728"/>
          <a:ext cx="8856984" cy="56886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4048263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Рисунок 67" descr="фон мой.jpg"/>
          <p:cNvPicPr>
            <a:picLocks noChangeAspect="1"/>
          </p:cNvPicPr>
          <p:nvPr/>
        </p:nvPicPr>
        <p:blipFill>
          <a:blip r:embed="rId2" cstate="print">
            <a:lum bright="60000" contrast="-7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" name="object 18"/>
          <p:cNvSpPr txBox="1">
            <a:spLocks noGrp="1"/>
          </p:cNvSpPr>
          <p:nvPr>
            <p:ph type="title"/>
          </p:nvPr>
        </p:nvSpPr>
        <p:spPr>
          <a:xfrm>
            <a:off x="179512" y="977913"/>
            <a:ext cx="8784976" cy="273979"/>
          </a:xfrm>
          <a:prstGeom prst="rect">
            <a:avLst/>
          </a:prstGeom>
        </p:spPr>
        <p:txBody>
          <a:bodyPr vert="horz" wrap="square" lIns="0" tIns="12249" rIns="0" bIns="0" rtlCol="0">
            <a:spAutoFit/>
          </a:bodyPr>
          <a:lstStyle/>
          <a:p>
            <a:pPr marL="1968732" marR="4454" indent="-1958153">
              <a:spcBef>
                <a:spcPts val="96"/>
              </a:spcBef>
            </a:pPr>
            <a:r>
              <a:rPr sz="1700" dirty="0">
                <a:solidFill>
                  <a:srgbClr val="0000FF"/>
                </a:solidFill>
                <a:latin typeface="Times New Roman"/>
                <a:cs typeface="Times New Roman"/>
              </a:rPr>
              <a:t>Организация</a:t>
            </a:r>
            <a:r>
              <a:rPr sz="1700" spc="-53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1700" dirty="0">
                <a:solidFill>
                  <a:srgbClr val="0000FF"/>
                </a:solidFill>
                <a:latin typeface="Times New Roman"/>
                <a:cs typeface="Times New Roman"/>
              </a:rPr>
              <a:t>исполнения</a:t>
            </a:r>
            <a:r>
              <a:rPr sz="1700" spc="-44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1700" spc="-9" dirty="0">
                <a:solidFill>
                  <a:srgbClr val="0000FF"/>
                </a:solidFill>
                <a:latin typeface="Times New Roman"/>
                <a:cs typeface="Times New Roman"/>
              </a:rPr>
              <a:t>бюджета</a:t>
            </a:r>
            <a:r>
              <a:rPr sz="1700" spc="-44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1700" dirty="0">
                <a:solidFill>
                  <a:srgbClr val="0000FF"/>
                </a:solidFill>
                <a:latin typeface="Times New Roman"/>
                <a:cs typeface="Times New Roman"/>
              </a:rPr>
              <a:t>осуществляется</a:t>
            </a:r>
            <a:r>
              <a:rPr sz="1700" spc="-44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1700" dirty="0">
                <a:solidFill>
                  <a:srgbClr val="0000FF"/>
                </a:solidFill>
                <a:latin typeface="Times New Roman"/>
                <a:cs typeface="Times New Roman"/>
              </a:rPr>
              <a:t>в</a:t>
            </a:r>
            <a:r>
              <a:rPr sz="1700" spc="-44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1700" spc="-9" dirty="0">
                <a:solidFill>
                  <a:srgbClr val="0000FF"/>
                </a:solidFill>
                <a:latin typeface="Times New Roman"/>
                <a:cs typeface="Times New Roman"/>
              </a:rPr>
              <a:t>соответствии </a:t>
            </a:r>
            <a:r>
              <a:rPr sz="1700" dirty="0">
                <a:solidFill>
                  <a:srgbClr val="0000FF"/>
                </a:solidFill>
                <a:latin typeface="Times New Roman"/>
                <a:cs typeface="Times New Roman"/>
              </a:rPr>
              <a:t>с</a:t>
            </a:r>
            <a:r>
              <a:rPr sz="1700" spc="-48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1700" spc="-9" dirty="0">
                <a:solidFill>
                  <a:srgbClr val="0000FF"/>
                </a:solidFill>
                <a:latin typeface="Times New Roman"/>
                <a:cs typeface="Times New Roman"/>
              </a:rPr>
              <a:t>Бюджетным</a:t>
            </a:r>
            <a:r>
              <a:rPr sz="1700" spc="-39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1700" spc="-18" dirty="0">
                <a:solidFill>
                  <a:srgbClr val="0000FF"/>
                </a:solidFill>
                <a:latin typeface="Times New Roman"/>
                <a:cs typeface="Times New Roman"/>
              </a:rPr>
              <a:t>кодексом</a:t>
            </a:r>
            <a:r>
              <a:rPr sz="1700" spc="-39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1700" spc="-22" dirty="0">
                <a:solidFill>
                  <a:srgbClr val="0000FF"/>
                </a:solidFill>
                <a:latin typeface="Times New Roman"/>
                <a:cs typeface="Times New Roman"/>
              </a:rPr>
              <a:t>РФ</a:t>
            </a:r>
            <a:endParaRPr sz="1700" dirty="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1113229" y="3931563"/>
            <a:ext cx="2981031" cy="1174078"/>
          </a:xfrm>
          <a:prstGeom prst="rect">
            <a:avLst/>
          </a:prstGeom>
        </p:spPr>
        <p:txBody>
          <a:bodyPr vert="horz" wrap="square" lIns="0" tIns="10579" rIns="0" bIns="0" rtlCol="0">
            <a:spAutoFit/>
          </a:bodyPr>
          <a:lstStyle/>
          <a:p>
            <a:pPr marL="102444" marR="91309" indent="-1114" algn="ctr">
              <a:lnSpc>
                <a:spcPct val="100699"/>
              </a:lnSpc>
              <a:spcBef>
                <a:spcPts val="83"/>
              </a:spcBef>
            </a:pPr>
            <a:r>
              <a:rPr sz="1500" dirty="0">
                <a:solidFill>
                  <a:srgbClr val="0000FF"/>
                </a:solidFill>
                <a:latin typeface="Times New Roman"/>
                <a:cs typeface="Times New Roman"/>
              </a:rPr>
              <a:t>Документ,</a:t>
            </a:r>
            <a:r>
              <a:rPr sz="1500" spc="-31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1500" dirty="0">
                <a:solidFill>
                  <a:srgbClr val="0000FF"/>
                </a:solidFill>
                <a:latin typeface="Times New Roman"/>
                <a:cs typeface="Times New Roman"/>
              </a:rPr>
              <a:t>который</a:t>
            </a:r>
            <a:r>
              <a:rPr sz="1500" spc="-31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1500" spc="-9" dirty="0">
                <a:solidFill>
                  <a:srgbClr val="0000FF"/>
                </a:solidFill>
                <a:latin typeface="Times New Roman"/>
                <a:cs typeface="Times New Roman"/>
              </a:rPr>
              <a:t>составляется</a:t>
            </a:r>
            <a:r>
              <a:rPr sz="1500" spc="175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1500" dirty="0">
                <a:solidFill>
                  <a:srgbClr val="0000FF"/>
                </a:solidFill>
                <a:latin typeface="Times New Roman"/>
                <a:cs typeface="Times New Roman"/>
              </a:rPr>
              <a:t>и</a:t>
            </a:r>
            <a:r>
              <a:rPr sz="1500" spc="-13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1500" dirty="0">
                <a:solidFill>
                  <a:srgbClr val="0000FF"/>
                </a:solidFill>
                <a:latin typeface="Times New Roman"/>
                <a:cs typeface="Times New Roman"/>
              </a:rPr>
              <a:t>ведется</a:t>
            </a:r>
            <a:r>
              <a:rPr sz="1500" spc="-9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1500" dirty="0">
                <a:solidFill>
                  <a:srgbClr val="0000FF"/>
                </a:solidFill>
                <a:latin typeface="Times New Roman"/>
                <a:cs typeface="Times New Roman"/>
              </a:rPr>
              <a:t>в</a:t>
            </a:r>
            <a:r>
              <a:rPr sz="1500" spc="-9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1500" dirty="0">
                <a:solidFill>
                  <a:srgbClr val="0000FF"/>
                </a:solidFill>
                <a:latin typeface="Times New Roman"/>
                <a:cs typeface="Times New Roman"/>
              </a:rPr>
              <a:t>целях</a:t>
            </a:r>
            <a:r>
              <a:rPr sz="1500" spc="-9" dirty="0">
                <a:solidFill>
                  <a:srgbClr val="0000FF"/>
                </a:solidFill>
                <a:latin typeface="Times New Roman"/>
                <a:cs typeface="Times New Roman"/>
              </a:rPr>
              <a:t> организации </a:t>
            </a:r>
            <a:r>
              <a:rPr sz="1500" dirty="0">
                <a:solidFill>
                  <a:srgbClr val="0000FF"/>
                </a:solidFill>
                <a:latin typeface="Times New Roman"/>
                <a:cs typeface="Times New Roman"/>
              </a:rPr>
              <a:t>исполнения</a:t>
            </a:r>
            <a:r>
              <a:rPr sz="1500" spc="-26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1500" dirty="0">
                <a:solidFill>
                  <a:srgbClr val="0000FF"/>
                </a:solidFill>
                <a:latin typeface="Times New Roman"/>
                <a:cs typeface="Times New Roman"/>
              </a:rPr>
              <a:t>бюджета</a:t>
            </a:r>
            <a:r>
              <a:rPr sz="1500" spc="-22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1500" dirty="0">
                <a:solidFill>
                  <a:srgbClr val="0000FF"/>
                </a:solidFill>
                <a:latin typeface="Times New Roman"/>
                <a:cs typeface="Times New Roman"/>
              </a:rPr>
              <a:t>по</a:t>
            </a:r>
            <a:r>
              <a:rPr sz="1500" spc="-22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1500" spc="-9" dirty="0">
                <a:solidFill>
                  <a:srgbClr val="0000FF"/>
                </a:solidFill>
                <a:latin typeface="Times New Roman"/>
                <a:cs typeface="Times New Roman"/>
              </a:rPr>
              <a:t>расходам </a:t>
            </a:r>
            <a:r>
              <a:rPr sz="1500" dirty="0">
                <a:solidFill>
                  <a:srgbClr val="0000FF"/>
                </a:solidFill>
                <a:latin typeface="Times New Roman"/>
                <a:cs typeface="Times New Roman"/>
              </a:rPr>
              <a:t>бюджета</a:t>
            </a:r>
            <a:r>
              <a:rPr sz="1500" spc="-13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1500" dirty="0">
                <a:solidFill>
                  <a:srgbClr val="0000FF"/>
                </a:solidFill>
                <a:latin typeface="Times New Roman"/>
                <a:cs typeface="Times New Roman"/>
              </a:rPr>
              <a:t>и</a:t>
            </a:r>
            <a:r>
              <a:rPr sz="1500" spc="-13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1500" spc="-9" dirty="0">
                <a:solidFill>
                  <a:srgbClr val="0000FF"/>
                </a:solidFill>
                <a:latin typeface="Times New Roman"/>
                <a:cs typeface="Times New Roman"/>
              </a:rPr>
              <a:t>источникам</a:t>
            </a:r>
            <a:endParaRPr sz="1500" dirty="0">
              <a:latin typeface="Times New Roman"/>
              <a:cs typeface="Times New Roman"/>
            </a:endParaRPr>
          </a:p>
          <a:p>
            <a:pPr algn="ctr">
              <a:spcBef>
                <a:spcPts val="13"/>
              </a:spcBef>
            </a:pPr>
            <a:r>
              <a:rPr sz="1500" dirty="0">
                <a:solidFill>
                  <a:srgbClr val="0000FF"/>
                </a:solidFill>
                <a:latin typeface="Times New Roman"/>
                <a:cs typeface="Times New Roman"/>
              </a:rPr>
              <a:t>финансирования</a:t>
            </a:r>
            <a:r>
              <a:rPr sz="1500" spc="-44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1500" dirty="0">
                <a:solidFill>
                  <a:srgbClr val="0000FF"/>
                </a:solidFill>
                <a:latin typeface="Times New Roman"/>
                <a:cs typeface="Times New Roman"/>
              </a:rPr>
              <a:t>дефицита</a:t>
            </a:r>
            <a:r>
              <a:rPr sz="1500" spc="-44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1500" spc="-9" dirty="0">
                <a:solidFill>
                  <a:srgbClr val="0000FF"/>
                </a:solidFill>
                <a:latin typeface="Times New Roman"/>
                <a:cs typeface="Times New Roman"/>
              </a:rPr>
              <a:t>бюджета</a:t>
            </a:r>
            <a:endParaRPr sz="1500" dirty="0">
              <a:latin typeface="Times New Roman"/>
              <a:cs typeface="Times New Roman"/>
            </a:endParaRPr>
          </a:p>
        </p:txBody>
      </p:sp>
      <p:grpSp>
        <p:nvGrpSpPr>
          <p:cNvPr id="20" name="object 20"/>
          <p:cNvGrpSpPr/>
          <p:nvPr/>
        </p:nvGrpSpPr>
        <p:grpSpPr>
          <a:xfrm>
            <a:off x="1125896" y="2414108"/>
            <a:ext cx="3060851" cy="1162402"/>
            <a:chOff x="1316672" y="2659989"/>
            <a:chExt cx="3579495" cy="1280795"/>
          </a:xfrm>
        </p:grpSpPr>
        <p:sp>
          <p:nvSpPr>
            <p:cNvPr id="21" name="object 21"/>
            <p:cNvSpPr/>
            <p:nvPr/>
          </p:nvSpPr>
          <p:spPr>
            <a:xfrm>
              <a:off x="1322387" y="2665704"/>
              <a:ext cx="3568065" cy="1269365"/>
            </a:xfrm>
            <a:custGeom>
              <a:avLst/>
              <a:gdLst/>
              <a:ahLst/>
              <a:cxnLst/>
              <a:rect l="l" t="t" r="r" b="b"/>
              <a:pathLst>
                <a:path w="3568065" h="1269364">
                  <a:moveTo>
                    <a:pt x="2942678" y="138112"/>
                  </a:moveTo>
                  <a:lnTo>
                    <a:pt x="624776" y="138112"/>
                  </a:lnTo>
                  <a:lnTo>
                    <a:pt x="624776" y="34582"/>
                  </a:lnTo>
                  <a:lnTo>
                    <a:pt x="633536" y="21120"/>
                  </a:lnTo>
                  <a:lnTo>
                    <a:pt x="657421" y="10128"/>
                  </a:lnTo>
                  <a:lnTo>
                    <a:pt x="692842" y="2717"/>
                  </a:lnTo>
                  <a:lnTo>
                    <a:pt x="736206" y="0"/>
                  </a:lnTo>
                  <a:lnTo>
                    <a:pt x="2831261" y="0"/>
                  </a:lnTo>
                  <a:lnTo>
                    <a:pt x="2874618" y="2717"/>
                  </a:lnTo>
                  <a:lnTo>
                    <a:pt x="2910035" y="10128"/>
                  </a:lnTo>
                  <a:lnTo>
                    <a:pt x="2933919" y="21120"/>
                  </a:lnTo>
                  <a:lnTo>
                    <a:pt x="2942678" y="34582"/>
                  </a:lnTo>
                  <a:lnTo>
                    <a:pt x="2942678" y="138112"/>
                  </a:lnTo>
                  <a:close/>
                </a:path>
                <a:path w="3568065" h="1269364">
                  <a:moveTo>
                    <a:pt x="959192" y="1269110"/>
                  </a:moveTo>
                  <a:lnTo>
                    <a:pt x="0" y="1269110"/>
                  </a:lnTo>
                  <a:lnTo>
                    <a:pt x="445935" y="703567"/>
                  </a:lnTo>
                  <a:lnTo>
                    <a:pt x="0" y="138112"/>
                  </a:lnTo>
                  <a:lnTo>
                    <a:pt x="3567455" y="138112"/>
                  </a:lnTo>
                  <a:lnTo>
                    <a:pt x="3121520" y="703567"/>
                  </a:lnTo>
                  <a:lnTo>
                    <a:pt x="3458552" y="1130998"/>
                  </a:lnTo>
                  <a:lnTo>
                    <a:pt x="736206" y="1130998"/>
                  </a:lnTo>
                  <a:lnTo>
                    <a:pt x="692842" y="1133715"/>
                  </a:lnTo>
                  <a:lnTo>
                    <a:pt x="657421" y="1141126"/>
                  </a:lnTo>
                  <a:lnTo>
                    <a:pt x="633536" y="1152118"/>
                  </a:lnTo>
                  <a:lnTo>
                    <a:pt x="624776" y="1165580"/>
                  </a:lnTo>
                  <a:lnTo>
                    <a:pt x="633536" y="1178991"/>
                  </a:lnTo>
                  <a:lnTo>
                    <a:pt x="657421" y="1189970"/>
                  </a:lnTo>
                  <a:lnTo>
                    <a:pt x="692842" y="1197388"/>
                  </a:lnTo>
                  <a:lnTo>
                    <a:pt x="736206" y="1200111"/>
                  </a:lnTo>
                  <a:lnTo>
                    <a:pt x="960813" y="1200111"/>
                  </a:lnTo>
                  <a:lnTo>
                    <a:pt x="1002615" y="1202732"/>
                  </a:lnTo>
                  <a:lnTo>
                    <a:pt x="1038066" y="1210144"/>
                  </a:lnTo>
                  <a:lnTo>
                    <a:pt x="1061973" y="1221135"/>
                  </a:lnTo>
                  <a:lnTo>
                    <a:pt x="1070724" y="1234528"/>
                  </a:lnTo>
                  <a:lnTo>
                    <a:pt x="1061962" y="1247990"/>
                  </a:lnTo>
                  <a:lnTo>
                    <a:pt x="1038066" y="1258982"/>
                  </a:lnTo>
                  <a:lnTo>
                    <a:pt x="1002615" y="1266393"/>
                  </a:lnTo>
                  <a:lnTo>
                    <a:pt x="959192" y="1269110"/>
                  </a:lnTo>
                  <a:close/>
                </a:path>
                <a:path w="3568065" h="1269364">
                  <a:moveTo>
                    <a:pt x="3567455" y="1269110"/>
                  </a:moveTo>
                  <a:lnTo>
                    <a:pt x="2608313" y="1269110"/>
                  </a:lnTo>
                  <a:lnTo>
                    <a:pt x="2564863" y="1266393"/>
                  </a:lnTo>
                  <a:lnTo>
                    <a:pt x="2529401" y="1258982"/>
                  </a:lnTo>
                  <a:lnTo>
                    <a:pt x="2505504" y="1247990"/>
                  </a:lnTo>
                  <a:lnTo>
                    <a:pt x="2496743" y="1234528"/>
                  </a:lnTo>
                  <a:lnTo>
                    <a:pt x="2505504" y="1221135"/>
                  </a:lnTo>
                  <a:lnTo>
                    <a:pt x="2529401" y="1210195"/>
                  </a:lnTo>
                  <a:lnTo>
                    <a:pt x="2564863" y="1202817"/>
                  </a:lnTo>
                  <a:lnTo>
                    <a:pt x="2608313" y="1200111"/>
                  </a:lnTo>
                  <a:lnTo>
                    <a:pt x="2831261" y="1200111"/>
                  </a:lnTo>
                  <a:lnTo>
                    <a:pt x="2874618" y="1197388"/>
                  </a:lnTo>
                  <a:lnTo>
                    <a:pt x="2910035" y="1189970"/>
                  </a:lnTo>
                  <a:lnTo>
                    <a:pt x="2933919" y="1178991"/>
                  </a:lnTo>
                  <a:lnTo>
                    <a:pt x="2942678" y="1165580"/>
                  </a:lnTo>
                  <a:lnTo>
                    <a:pt x="2933919" y="1152118"/>
                  </a:lnTo>
                  <a:lnTo>
                    <a:pt x="2910035" y="1141126"/>
                  </a:lnTo>
                  <a:lnTo>
                    <a:pt x="2874618" y="1133715"/>
                  </a:lnTo>
                  <a:lnTo>
                    <a:pt x="2831261" y="1130998"/>
                  </a:lnTo>
                  <a:lnTo>
                    <a:pt x="3458552" y="1130998"/>
                  </a:lnTo>
                  <a:lnTo>
                    <a:pt x="3567455" y="1269110"/>
                  </a:lnTo>
                  <a:close/>
                </a:path>
                <a:path w="3568065" h="1269364">
                  <a:moveTo>
                    <a:pt x="960813" y="1200111"/>
                  </a:moveTo>
                  <a:lnTo>
                    <a:pt x="736206" y="1200111"/>
                  </a:lnTo>
                  <a:lnTo>
                    <a:pt x="959192" y="1200010"/>
                  </a:lnTo>
                  <a:lnTo>
                    <a:pt x="960813" y="1200111"/>
                  </a:lnTo>
                  <a:close/>
                </a:path>
              </a:pathLst>
            </a:custGeom>
            <a:solidFill>
              <a:srgbClr val="4E67C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1947164" y="3796703"/>
              <a:ext cx="2318385" cy="104139"/>
            </a:xfrm>
            <a:custGeom>
              <a:avLst/>
              <a:gdLst/>
              <a:ahLst/>
              <a:cxnLst/>
              <a:rect l="l" t="t" r="r" b="b"/>
              <a:pathLst>
                <a:path w="2318385" h="104139">
                  <a:moveTo>
                    <a:pt x="111429" y="69113"/>
                  </a:moveTo>
                  <a:lnTo>
                    <a:pt x="68065" y="66389"/>
                  </a:lnTo>
                  <a:lnTo>
                    <a:pt x="32645" y="58972"/>
                  </a:lnTo>
                  <a:lnTo>
                    <a:pt x="8759" y="47992"/>
                  </a:lnTo>
                  <a:lnTo>
                    <a:pt x="0" y="34582"/>
                  </a:lnTo>
                  <a:lnTo>
                    <a:pt x="8759" y="21120"/>
                  </a:lnTo>
                  <a:lnTo>
                    <a:pt x="32645" y="10128"/>
                  </a:lnTo>
                  <a:lnTo>
                    <a:pt x="68065" y="2717"/>
                  </a:lnTo>
                  <a:lnTo>
                    <a:pt x="111429" y="0"/>
                  </a:lnTo>
                  <a:lnTo>
                    <a:pt x="445947" y="0"/>
                  </a:lnTo>
                  <a:lnTo>
                    <a:pt x="445947" y="69011"/>
                  </a:lnTo>
                  <a:lnTo>
                    <a:pt x="334416" y="69011"/>
                  </a:lnTo>
                  <a:lnTo>
                    <a:pt x="111429" y="69113"/>
                  </a:lnTo>
                  <a:close/>
                </a:path>
                <a:path w="2318385" h="104139">
                  <a:moveTo>
                    <a:pt x="445947" y="103530"/>
                  </a:moveTo>
                  <a:lnTo>
                    <a:pt x="437186" y="90121"/>
                  </a:lnTo>
                  <a:lnTo>
                    <a:pt x="413289" y="79146"/>
                  </a:lnTo>
                  <a:lnTo>
                    <a:pt x="377839" y="71733"/>
                  </a:lnTo>
                  <a:lnTo>
                    <a:pt x="334416" y="69011"/>
                  </a:lnTo>
                  <a:lnTo>
                    <a:pt x="445947" y="69011"/>
                  </a:lnTo>
                  <a:lnTo>
                    <a:pt x="445947" y="103530"/>
                  </a:lnTo>
                  <a:close/>
                </a:path>
                <a:path w="2318385" h="104139">
                  <a:moveTo>
                    <a:pt x="1871967" y="103530"/>
                  </a:moveTo>
                  <a:lnTo>
                    <a:pt x="1871967" y="0"/>
                  </a:lnTo>
                  <a:lnTo>
                    <a:pt x="2206485" y="0"/>
                  </a:lnTo>
                  <a:lnTo>
                    <a:pt x="2249842" y="2717"/>
                  </a:lnTo>
                  <a:lnTo>
                    <a:pt x="2285258" y="10128"/>
                  </a:lnTo>
                  <a:lnTo>
                    <a:pt x="2309142" y="21120"/>
                  </a:lnTo>
                  <a:lnTo>
                    <a:pt x="2317902" y="34582"/>
                  </a:lnTo>
                  <a:lnTo>
                    <a:pt x="2309142" y="47992"/>
                  </a:lnTo>
                  <a:lnTo>
                    <a:pt x="2285258" y="58972"/>
                  </a:lnTo>
                  <a:lnTo>
                    <a:pt x="2249842" y="66389"/>
                  </a:lnTo>
                  <a:lnTo>
                    <a:pt x="2208102" y="69011"/>
                  </a:lnTo>
                  <a:lnTo>
                    <a:pt x="1983536" y="69011"/>
                  </a:lnTo>
                  <a:lnTo>
                    <a:pt x="1940086" y="71733"/>
                  </a:lnTo>
                  <a:lnTo>
                    <a:pt x="1904625" y="79146"/>
                  </a:lnTo>
                  <a:lnTo>
                    <a:pt x="1880727" y="90121"/>
                  </a:lnTo>
                  <a:lnTo>
                    <a:pt x="1871967" y="103530"/>
                  </a:lnTo>
                  <a:close/>
                </a:path>
                <a:path w="2318385" h="104139">
                  <a:moveTo>
                    <a:pt x="2206485" y="69113"/>
                  </a:moveTo>
                  <a:lnTo>
                    <a:pt x="1983536" y="69011"/>
                  </a:lnTo>
                  <a:lnTo>
                    <a:pt x="2208102" y="69011"/>
                  </a:lnTo>
                  <a:lnTo>
                    <a:pt x="2206485" y="69113"/>
                  </a:lnTo>
                  <a:close/>
                </a:path>
              </a:pathLst>
            </a:custGeom>
            <a:solidFill>
              <a:srgbClr val="3E52A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1322387" y="2665704"/>
              <a:ext cx="3568065" cy="1269365"/>
            </a:xfrm>
            <a:custGeom>
              <a:avLst/>
              <a:gdLst/>
              <a:ahLst/>
              <a:cxnLst/>
              <a:rect l="l" t="t" r="r" b="b"/>
              <a:pathLst>
                <a:path w="3568065" h="1269364">
                  <a:moveTo>
                    <a:pt x="0" y="1269110"/>
                  </a:moveTo>
                  <a:lnTo>
                    <a:pt x="445935" y="703567"/>
                  </a:lnTo>
                  <a:lnTo>
                    <a:pt x="0" y="138112"/>
                  </a:lnTo>
                  <a:lnTo>
                    <a:pt x="624776" y="138112"/>
                  </a:lnTo>
                  <a:lnTo>
                    <a:pt x="624776" y="34582"/>
                  </a:lnTo>
                  <a:lnTo>
                    <a:pt x="633536" y="21120"/>
                  </a:lnTo>
                  <a:lnTo>
                    <a:pt x="657421" y="10128"/>
                  </a:lnTo>
                  <a:lnTo>
                    <a:pt x="692842" y="2717"/>
                  </a:lnTo>
                  <a:lnTo>
                    <a:pt x="736206" y="0"/>
                  </a:lnTo>
                  <a:lnTo>
                    <a:pt x="2831261" y="0"/>
                  </a:lnTo>
                  <a:lnTo>
                    <a:pt x="2874618" y="2717"/>
                  </a:lnTo>
                  <a:lnTo>
                    <a:pt x="2910035" y="10128"/>
                  </a:lnTo>
                  <a:lnTo>
                    <a:pt x="2933919" y="21120"/>
                  </a:lnTo>
                  <a:lnTo>
                    <a:pt x="2942678" y="34582"/>
                  </a:lnTo>
                  <a:lnTo>
                    <a:pt x="2942678" y="138112"/>
                  </a:lnTo>
                  <a:lnTo>
                    <a:pt x="3567455" y="138112"/>
                  </a:lnTo>
                  <a:lnTo>
                    <a:pt x="3121520" y="703567"/>
                  </a:lnTo>
                  <a:lnTo>
                    <a:pt x="3567455" y="1269110"/>
                  </a:lnTo>
                  <a:lnTo>
                    <a:pt x="2608313" y="1269110"/>
                  </a:lnTo>
                  <a:lnTo>
                    <a:pt x="2564863" y="1266393"/>
                  </a:lnTo>
                  <a:lnTo>
                    <a:pt x="2529401" y="1258982"/>
                  </a:lnTo>
                  <a:lnTo>
                    <a:pt x="2505504" y="1247990"/>
                  </a:lnTo>
                  <a:lnTo>
                    <a:pt x="2496743" y="1234528"/>
                  </a:lnTo>
                  <a:lnTo>
                    <a:pt x="2505504" y="1221120"/>
                  </a:lnTo>
                  <a:lnTo>
                    <a:pt x="2529401" y="1210144"/>
                  </a:lnTo>
                  <a:lnTo>
                    <a:pt x="2564863" y="1202732"/>
                  </a:lnTo>
                  <a:lnTo>
                    <a:pt x="2608313" y="1200010"/>
                  </a:lnTo>
                  <a:lnTo>
                    <a:pt x="2831261" y="1200111"/>
                  </a:lnTo>
                  <a:lnTo>
                    <a:pt x="2874618" y="1197388"/>
                  </a:lnTo>
                  <a:lnTo>
                    <a:pt x="2910035" y="1189970"/>
                  </a:lnTo>
                  <a:lnTo>
                    <a:pt x="2933919" y="1178991"/>
                  </a:lnTo>
                  <a:lnTo>
                    <a:pt x="2942678" y="1165580"/>
                  </a:lnTo>
                  <a:lnTo>
                    <a:pt x="2933919" y="1152118"/>
                  </a:lnTo>
                  <a:lnTo>
                    <a:pt x="2910035" y="1141126"/>
                  </a:lnTo>
                  <a:lnTo>
                    <a:pt x="2874618" y="1133715"/>
                  </a:lnTo>
                  <a:lnTo>
                    <a:pt x="2831261" y="1130998"/>
                  </a:lnTo>
                  <a:lnTo>
                    <a:pt x="736206" y="1130998"/>
                  </a:lnTo>
                  <a:lnTo>
                    <a:pt x="692842" y="1133715"/>
                  </a:lnTo>
                  <a:lnTo>
                    <a:pt x="657421" y="1141126"/>
                  </a:lnTo>
                  <a:lnTo>
                    <a:pt x="633536" y="1152118"/>
                  </a:lnTo>
                  <a:lnTo>
                    <a:pt x="624776" y="1165580"/>
                  </a:lnTo>
                  <a:lnTo>
                    <a:pt x="633536" y="1178991"/>
                  </a:lnTo>
                  <a:lnTo>
                    <a:pt x="657421" y="1189970"/>
                  </a:lnTo>
                  <a:lnTo>
                    <a:pt x="692842" y="1197388"/>
                  </a:lnTo>
                  <a:lnTo>
                    <a:pt x="736206" y="1200111"/>
                  </a:lnTo>
                  <a:lnTo>
                    <a:pt x="959192" y="1200111"/>
                  </a:lnTo>
                  <a:lnTo>
                    <a:pt x="1002615" y="1202817"/>
                  </a:lnTo>
                  <a:lnTo>
                    <a:pt x="1038066" y="1210195"/>
                  </a:lnTo>
                  <a:lnTo>
                    <a:pt x="1061962" y="1221135"/>
                  </a:lnTo>
                  <a:lnTo>
                    <a:pt x="1070724" y="1234528"/>
                  </a:lnTo>
                  <a:lnTo>
                    <a:pt x="1061962" y="1247990"/>
                  </a:lnTo>
                  <a:lnTo>
                    <a:pt x="1038066" y="1258982"/>
                  </a:lnTo>
                  <a:lnTo>
                    <a:pt x="1002615" y="1266393"/>
                  </a:lnTo>
                  <a:lnTo>
                    <a:pt x="959192" y="1269110"/>
                  </a:lnTo>
                  <a:lnTo>
                    <a:pt x="0" y="1269110"/>
                  </a:lnTo>
                  <a:close/>
                </a:path>
                <a:path w="3568065" h="1269364">
                  <a:moveTo>
                    <a:pt x="1070724" y="1130998"/>
                  </a:moveTo>
                  <a:lnTo>
                    <a:pt x="1070724" y="1234528"/>
                  </a:lnTo>
                </a:path>
                <a:path w="3568065" h="1269364">
                  <a:moveTo>
                    <a:pt x="2496743" y="1234528"/>
                  </a:moveTo>
                  <a:lnTo>
                    <a:pt x="2496743" y="1130998"/>
                  </a:lnTo>
                </a:path>
                <a:path w="3568065" h="1269364">
                  <a:moveTo>
                    <a:pt x="624776" y="1165580"/>
                  </a:moveTo>
                  <a:lnTo>
                    <a:pt x="624776" y="138112"/>
                  </a:lnTo>
                </a:path>
                <a:path w="3568065" h="1269364">
                  <a:moveTo>
                    <a:pt x="2942678" y="138112"/>
                  </a:moveTo>
                  <a:lnTo>
                    <a:pt x="2942678" y="1165580"/>
                  </a:lnTo>
                </a:path>
              </a:pathLst>
            </a:custGeom>
            <a:ln w="11188">
              <a:solidFill>
                <a:srgbClr val="1C2B6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4" name="object 24"/>
          <p:cNvSpPr txBox="1"/>
          <p:nvPr/>
        </p:nvSpPr>
        <p:spPr>
          <a:xfrm>
            <a:off x="2108763" y="2507318"/>
            <a:ext cx="1095760" cy="797199"/>
          </a:xfrm>
          <a:prstGeom prst="rect">
            <a:avLst/>
          </a:prstGeom>
        </p:spPr>
        <p:txBody>
          <a:bodyPr vert="horz" wrap="square" lIns="0" tIns="12249" rIns="0" bIns="0" rtlCol="0">
            <a:spAutoFit/>
          </a:bodyPr>
          <a:lstStyle/>
          <a:p>
            <a:pPr marL="11135" marR="4454" indent="-1670" algn="ctr">
              <a:spcBef>
                <a:spcPts val="96"/>
              </a:spcBef>
            </a:pPr>
            <a:r>
              <a:rPr sz="1700" b="1" spc="-9" dirty="0">
                <a:solidFill>
                  <a:srgbClr val="FFFF00"/>
                </a:solidFill>
                <a:latin typeface="Times New Roman"/>
                <a:cs typeface="Times New Roman"/>
              </a:rPr>
              <a:t>Сводная бюджетная роспись</a:t>
            </a:r>
            <a:endParaRPr sz="1700">
              <a:latin typeface="Times New Roman"/>
              <a:cs typeface="Times New Roman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5191239" y="3925975"/>
            <a:ext cx="3304112" cy="710105"/>
          </a:xfrm>
          <a:prstGeom prst="rect">
            <a:avLst/>
          </a:prstGeom>
        </p:spPr>
        <p:txBody>
          <a:bodyPr vert="horz" wrap="square" lIns="0" tIns="10579" rIns="0" bIns="0" rtlCol="0">
            <a:spAutoFit/>
          </a:bodyPr>
          <a:lstStyle/>
          <a:p>
            <a:pPr marL="11135" marR="4454" indent="-3341" algn="ctr">
              <a:lnSpc>
                <a:spcPct val="100699"/>
              </a:lnSpc>
              <a:spcBef>
                <a:spcPts val="83"/>
              </a:spcBef>
            </a:pPr>
            <a:r>
              <a:rPr sz="1500" dirty="0">
                <a:solidFill>
                  <a:srgbClr val="0000FF"/>
                </a:solidFill>
                <a:latin typeface="Times New Roman"/>
                <a:cs typeface="Times New Roman"/>
              </a:rPr>
              <a:t>Прогноз</a:t>
            </a:r>
            <a:r>
              <a:rPr sz="1500" spc="-26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1500" dirty="0">
                <a:solidFill>
                  <a:srgbClr val="0000FF"/>
                </a:solidFill>
                <a:latin typeface="Times New Roman"/>
                <a:cs typeface="Times New Roman"/>
              </a:rPr>
              <a:t>поступлений</a:t>
            </a:r>
            <a:r>
              <a:rPr sz="1500" spc="-22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1500" dirty="0">
                <a:solidFill>
                  <a:srgbClr val="0000FF"/>
                </a:solidFill>
                <a:latin typeface="Times New Roman"/>
                <a:cs typeface="Times New Roman"/>
              </a:rPr>
              <a:t>в</a:t>
            </a:r>
            <a:r>
              <a:rPr sz="1500" spc="-22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1500" dirty="0">
                <a:solidFill>
                  <a:srgbClr val="0000FF"/>
                </a:solidFill>
                <a:latin typeface="Times New Roman"/>
                <a:cs typeface="Times New Roman"/>
              </a:rPr>
              <a:t>бюджет</a:t>
            </a:r>
            <a:r>
              <a:rPr sz="1500" spc="-22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1500" spc="-44" dirty="0">
                <a:solidFill>
                  <a:srgbClr val="0000FF"/>
                </a:solidFill>
                <a:latin typeface="Times New Roman"/>
                <a:cs typeface="Times New Roman"/>
              </a:rPr>
              <a:t>и </a:t>
            </a:r>
            <a:r>
              <a:rPr sz="1500" dirty="0">
                <a:solidFill>
                  <a:srgbClr val="0000FF"/>
                </a:solidFill>
                <a:latin typeface="Times New Roman"/>
                <a:cs typeface="Times New Roman"/>
              </a:rPr>
              <a:t>кассовых</a:t>
            </a:r>
            <a:r>
              <a:rPr sz="1500" spc="-18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1500" dirty="0">
                <a:solidFill>
                  <a:srgbClr val="0000FF"/>
                </a:solidFill>
                <a:latin typeface="Times New Roman"/>
                <a:cs typeface="Times New Roman"/>
              </a:rPr>
              <a:t>выплат</a:t>
            </a:r>
            <a:r>
              <a:rPr sz="1500" spc="-13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1500" dirty="0">
                <a:solidFill>
                  <a:srgbClr val="0000FF"/>
                </a:solidFill>
                <a:latin typeface="Times New Roman"/>
                <a:cs typeface="Times New Roman"/>
              </a:rPr>
              <a:t>из</a:t>
            </a:r>
            <a:r>
              <a:rPr sz="1500" spc="-18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1500" dirty="0">
                <a:solidFill>
                  <a:srgbClr val="0000FF"/>
                </a:solidFill>
                <a:latin typeface="Times New Roman"/>
                <a:cs typeface="Times New Roman"/>
              </a:rPr>
              <a:t>бюджета</a:t>
            </a:r>
            <a:r>
              <a:rPr sz="1500" spc="-13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1500" dirty="0">
                <a:solidFill>
                  <a:srgbClr val="0000FF"/>
                </a:solidFill>
                <a:latin typeface="Times New Roman"/>
                <a:cs typeface="Times New Roman"/>
              </a:rPr>
              <a:t>в</a:t>
            </a:r>
            <a:r>
              <a:rPr sz="1500" spc="-13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1500" spc="-9" dirty="0">
                <a:solidFill>
                  <a:srgbClr val="0000FF"/>
                </a:solidFill>
                <a:latin typeface="Times New Roman"/>
                <a:cs typeface="Times New Roman"/>
              </a:rPr>
              <a:t>текущем </a:t>
            </a:r>
            <a:r>
              <a:rPr sz="1500" dirty="0">
                <a:solidFill>
                  <a:srgbClr val="0000FF"/>
                </a:solidFill>
                <a:latin typeface="Times New Roman"/>
                <a:cs typeface="Times New Roman"/>
              </a:rPr>
              <a:t>финансовом</a:t>
            </a:r>
            <a:r>
              <a:rPr sz="1500" spc="-39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1500" spc="-18" dirty="0">
                <a:solidFill>
                  <a:srgbClr val="0000FF"/>
                </a:solidFill>
                <a:latin typeface="Times New Roman"/>
                <a:cs typeface="Times New Roman"/>
              </a:rPr>
              <a:t>году</a:t>
            </a:r>
            <a:endParaRPr sz="1500" dirty="0">
              <a:latin typeface="Times New Roman"/>
              <a:cs typeface="Times New Roman"/>
            </a:endParaRPr>
          </a:p>
        </p:txBody>
      </p:sp>
      <p:grpSp>
        <p:nvGrpSpPr>
          <p:cNvPr id="30" name="object 30"/>
          <p:cNvGrpSpPr/>
          <p:nvPr/>
        </p:nvGrpSpPr>
        <p:grpSpPr>
          <a:xfrm>
            <a:off x="5320878" y="2419295"/>
            <a:ext cx="3061937" cy="1162402"/>
            <a:chOff x="5980595" y="2659989"/>
            <a:chExt cx="3580765" cy="1280795"/>
          </a:xfrm>
        </p:grpSpPr>
        <p:sp>
          <p:nvSpPr>
            <p:cNvPr id="31" name="object 31"/>
            <p:cNvSpPr/>
            <p:nvPr/>
          </p:nvSpPr>
          <p:spPr>
            <a:xfrm>
              <a:off x="5986310" y="2665704"/>
              <a:ext cx="3569335" cy="1269365"/>
            </a:xfrm>
            <a:custGeom>
              <a:avLst/>
              <a:gdLst/>
              <a:ahLst/>
              <a:cxnLst/>
              <a:rect l="l" t="t" r="r" b="b"/>
              <a:pathLst>
                <a:path w="3569334" h="1269364">
                  <a:moveTo>
                    <a:pt x="2944025" y="138112"/>
                  </a:moveTo>
                  <a:lnTo>
                    <a:pt x="625030" y="138112"/>
                  </a:lnTo>
                  <a:lnTo>
                    <a:pt x="625030" y="34582"/>
                  </a:lnTo>
                  <a:lnTo>
                    <a:pt x="633791" y="21120"/>
                  </a:lnTo>
                  <a:lnTo>
                    <a:pt x="657686" y="10128"/>
                  </a:lnTo>
                  <a:lnTo>
                    <a:pt x="693133" y="2717"/>
                  </a:lnTo>
                  <a:lnTo>
                    <a:pt x="736549" y="0"/>
                  </a:lnTo>
                  <a:lnTo>
                    <a:pt x="2832455" y="0"/>
                  </a:lnTo>
                  <a:lnTo>
                    <a:pt x="2875900" y="2717"/>
                  </a:lnTo>
                  <a:lnTo>
                    <a:pt x="2911362" y="10128"/>
                  </a:lnTo>
                  <a:lnTo>
                    <a:pt x="2935263" y="21120"/>
                  </a:lnTo>
                  <a:lnTo>
                    <a:pt x="2944025" y="34582"/>
                  </a:lnTo>
                  <a:lnTo>
                    <a:pt x="2944025" y="138112"/>
                  </a:lnTo>
                  <a:close/>
                </a:path>
                <a:path w="3569334" h="1269364">
                  <a:moveTo>
                    <a:pt x="959599" y="1269110"/>
                  </a:moveTo>
                  <a:lnTo>
                    <a:pt x="0" y="1269110"/>
                  </a:lnTo>
                  <a:lnTo>
                    <a:pt x="446087" y="703668"/>
                  </a:lnTo>
                  <a:lnTo>
                    <a:pt x="0" y="138112"/>
                  </a:lnTo>
                  <a:lnTo>
                    <a:pt x="3569055" y="138112"/>
                  </a:lnTo>
                  <a:lnTo>
                    <a:pt x="3122917" y="703668"/>
                  </a:lnTo>
                  <a:lnTo>
                    <a:pt x="3460083" y="1130998"/>
                  </a:lnTo>
                  <a:lnTo>
                    <a:pt x="736549" y="1130998"/>
                  </a:lnTo>
                  <a:lnTo>
                    <a:pt x="693133" y="1133715"/>
                  </a:lnTo>
                  <a:lnTo>
                    <a:pt x="657686" y="1141126"/>
                  </a:lnTo>
                  <a:lnTo>
                    <a:pt x="633791" y="1152118"/>
                  </a:lnTo>
                  <a:lnTo>
                    <a:pt x="625030" y="1165580"/>
                  </a:lnTo>
                  <a:lnTo>
                    <a:pt x="633791" y="1178975"/>
                  </a:lnTo>
                  <a:lnTo>
                    <a:pt x="657686" y="1189920"/>
                  </a:lnTo>
                  <a:lnTo>
                    <a:pt x="693133" y="1197302"/>
                  </a:lnTo>
                  <a:lnTo>
                    <a:pt x="736549" y="1200010"/>
                  </a:lnTo>
                  <a:lnTo>
                    <a:pt x="959599" y="1200010"/>
                  </a:lnTo>
                  <a:lnTo>
                    <a:pt x="1003014" y="1202732"/>
                  </a:lnTo>
                  <a:lnTo>
                    <a:pt x="1038461" y="1210144"/>
                  </a:lnTo>
                  <a:lnTo>
                    <a:pt x="1062356" y="1221120"/>
                  </a:lnTo>
                  <a:lnTo>
                    <a:pt x="1071117" y="1234528"/>
                  </a:lnTo>
                  <a:lnTo>
                    <a:pt x="1062356" y="1247990"/>
                  </a:lnTo>
                  <a:lnTo>
                    <a:pt x="1038461" y="1258982"/>
                  </a:lnTo>
                  <a:lnTo>
                    <a:pt x="1003014" y="1266393"/>
                  </a:lnTo>
                  <a:lnTo>
                    <a:pt x="959599" y="1269110"/>
                  </a:lnTo>
                  <a:close/>
                </a:path>
                <a:path w="3569334" h="1269364">
                  <a:moveTo>
                    <a:pt x="3514614" y="1200111"/>
                  </a:moveTo>
                  <a:lnTo>
                    <a:pt x="2832455" y="1200111"/>
                  </a:lnTo>
                  <a:lnTo>
                    <a:pt x="2875900" y="1197388"/>
                  </a:lnTo>
                  <a:lnTo>
                    <a:pt x="2911362" y="1189970"/>
                  </a:lnTo>
                  <a:lnTo>
                    <a:pt x="2935273" y="1178975"/>
                  </a:lnTo>
                  <a:lnTo>
                    <a:pt x="2944025" y="1165580"/>
                  </a:lnTo>
                  <a:lnTo>
                    <a:pt x="2935263" y="1152118"/>
                  </a:lnTo>
                  <a:lnTo>
                    <a:pt x="2911362" y="1141126"/>
                  </a:lnTo>
                  <a:lnTo>
                    <a:pt x="2875900" y="1133715"/>
                  </a:lnTo>
                  <a:lnTo>
                    <a:pt x="2832455" y="1130998"/>
                  </a:lnTo>
                  <a:lnTo>
                    <a:pt x="3460083" y="1130998"/>
                  </a:lnTo>
                  <a:lnTo>
                    <a:pt x="3514614" y="1200111"/>
                  </a:lnTo>
                  <a:close/>
                </a:path>
                <a:path w="3569334" h="1269364">
                  <a:moveTo>
                    <a:pt x="3569055" y="1269110"/>
                  </a:moveTo>
                  <a:lnTo>
                    <a:pt x="2609405" y="1269110"/>
                  </a:lnTo>
                  <a:lnTo>
                    <a:pt x="2565989" y="1266393"/>
                  </a:lnTo>
                  <a:lnTo>
                    <a:pt x="2530543" y="1258982"/>
                  </a:lnTo>
                  <a:lnTo>
                    <a:pt x="2506648" y="1247990"/>
                  </a:lnTo>
                  <a:lnTo>
                    <a:pt x="2497886" y="1234528"/>
                  </a:lnTo>
                  <a:lnTo>
                    <a:pt x="2506648" y="1221120"/>
                  </a:lnTo>
                  <a:lnTo>
                    <a:pt x="2530543" y="1210144"/>
                  </a:lnTo>
                  <a:lnTo>
                    <a:pt x="2565989" y="1202732"/>
                  </a:lnTo>
                  <a:lnTo>
                    <a:pt x="2609405" y="1200010"/>
                  </a:lnTo>
                  <a:lnTo>
                    <a:pt x="3514614" y="1200111"/>
                  </a:lnTo>
                  <a:lnTo>
                    <a:pt x="3569055" y="1269110"/>
                  </a:lnTo>
                  <a:close/>
                </a:path>
              </a:pathLst>
            </a:custGeom>
            <a:solidFill>
              <a:srgbClr val="4E67C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6611340" y="3796703"/>
              <a:ext cx="2319020" cy="104139"/>
            </a:xfrm>
            <a:custGeom>
              <a:avLst/>
              <a:gdLst/>
              <a:ahLst/>
              <a:cxnLst/>
              <a:rect l="l" t="t" r="r" b="b"/>
              <a:pathLst>
                <a:path w="2319020" h="104139">
                  <a:moveTo>
                    <a:pt x="446087" y="103530"/>
                  </a:moveTo>
                  <a:lnTo>
                    <a:pt x="437326" y="90121"/>
                  </a:lnTo>
                  <a:lnTo>
                    <a:pt x="413431" y="79146"/>
                  </a:lnTo>
                  <a:lnTo>
                    <a:pt x="377984" y="71733"/>
                  </a:lnTo>
                  <a:lnTo>
                    <a:pt x="334568" y="69011"/>
                  </a:lnTo>
                  <a:lnTo>
                    <a:pt x="111518" y="69011"/>
                  </a:lnTo>
                  <a:lnTo>
                    <a:pt x="68103" y="66303"/>
                  </a:lnTo>
                  <a:lnTo>
                    <a:pt x="32656" y="58921"/>
                  </a:lnTo>
                  <a:lnTo>
                    <a:pt x="8761" y="47977"/>
                  </a:lnTo>
                  <a:lnTo>
                    <a:pt x="0" y="34582"/>
                  </a:lnTo>
                  <a:lnTo>
                    <a:pt x="8761" y="21120"/>
                  </a:lnTo>
                  <a:lnTo>
                    <a:pt x="32656" y="10128"/>
                  </a:lnTo>
                  <a:lnTo>
                    <a:pt x="68103" y="2717"/>
                  </a:lnTo>
                  <a:lnTo>
                    <a:pt x="111518" y="0"/>
                  </a:lnTo>
                  <a:lnTo>
                    <a:pt x="446087" y="0"/>
                  </a:lnTo>
                  <a:lnTo>
                    <a:pt x="446087" y="103530"/>
                  </a:lnTo>
                  <a:close/>
                </a:path>
                <a:path w="2319020" h="104139">
                  <a:moveTo>
                    <a:pt x="1872856" y="103530"/>
                  </a:moveTo>
                  <a:lnTo>
                    <a:pt x="1872856" y="0"/>
                  </a:lnTo>
                  <a:lnTo>
                    <a:pt x="2207425" y="0"/>
                  </a:lnTo>
                  <a:lnTo>
                    <a:pt x="2250870" y="2717"/>
                  </a:lnTo>
                  <a:lnTo>
                    <a:pt x="2286331" y="10128"/>
                  </a:lnTo>
                  <a:lnTo>
                    <a:pt x="2310232" y="21120"/>
                  </a:lnTo>
                  <a:lnTo>
                    <a:pt x="2318994" y="34582"/>
                  </a:lnTo>
                  <a:lnTo>
                    <a:pt x="2310232" y="47977"/>
                  </a:lnTo>
                  <a:lnTo>
                    <a:pt x="2286331" y="58921"/>
                  </a:lnTo>
                  <a:lnTo>
                    <a:pt x="2250870" y="66303"/>
                  </a:lnTo>
                  <a:lnTo>
                    <a:pt x="2207425" y="69011"/>
                  </a:lnTo>
                  <a:lnTo>
                    <a:pt x="1984375" y="69011"/>
                  </a:lnTo>
                  <a:lnTo>
                    <a:pt x="1940959" y="71733"/>
                  </a:lnTo>
                  <a:lnTo>
                    <a:pt x="1905512" y="79146"/>
                  </a:lnTo>
                  <a:lnTo>
                    <a:pt x="1881617" y="90121"/>
                  </a:lnTo>
                  <a:lnTo>
                    <a:pt x="1872856" y="103530"/>
                  </a:lnTo>
                  <a:close/>
                </a:path>
              </a:pathLst>
            </a:custGeom>
            <a:solidFill>
              <a:srgbClr val="3E52A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5986310" y="2665704"/>
              <a:ext cx="3569335" cy="1269365"/>
            </a:xfrm>
            <a:custGeom>
              <a:avLst/>
              <a:gdLst/>
              <a:ahLst/>
              <a:cxnLst/>
              <a:rect l="l" t="t" r="r" b="b"/>
              <a:pathLst>
                <a:path w="3569334" h="1269364">
                  <a:moveTo>
                    <a:pt x="0" y="1269110"/>
                  </a:moveTo>
                  <a:lnTo>
                    <a:pt x="446087" y="703668"/>
                  </a:lnTo>
                  <a:lnTo>
                    <a:pt x="0" y="138112"/>
                  </a:lnTo>
                  <a:lnTo>
                    <a:pt x="625030" y="138112"/>
                  </a:lnTo>
                  <a:lnTo>
                    <a:pt x="625030" y="34582"/>
                  </a:lnTo>
                  <a:lnTo>
                    <a:pt x="633791" y="21120"/>
                  </a:lnTo>
                  <a:lnTo>
                    <a:pt x="657686" y="10128"/>
                  </a:lnTo>
                  <a:lnTo>
                    <a:pt x="693133" y="2717"/>
                  </a:lnTo>
                  <a:lnTo>
                    <a:pt x="736549" y="0"/>
                  </a:lnTo>
                  <a:lnTo>
                    <a:pt x="2832455" y="0"/>
                  </a:lnTo>
                  <a:lnTo>
                    <a:pt x="2875900" y="2717"/>
                  </a:lnTo>
                  <a:lnTo>
                    <a:pt x="2911362" y="10128"/>
                  </a:lnTo>
                  <a:lnTo>
                    <a:pt x="2935263" y="21120"/>
                  </a:lnTo>
                  <a:lnTo>
                    <a:pt x="2944025" y="34582"/>
                  </a:lnTo>
                  <a:lnTo>
                    <a:pt x="2944025" y="138112"/>
                  </a:lnTo>
                  <a:lnTo>
                    <a:pt x="3569055" y="138112"/>
                  </a:lnTo>
                  <a:lnTo>
                    <a:pt x="3122917" y="703668"/>
                  </a:lnTo>
                  <a:lnTo>
                    <a:pt x="3569055" y="1269110"/>
                  </a:lnTo>
                  <a:lnTo>
                    <a:pt x="2609405" y="1269110"/>
                  </a:lnTo>
                  <a:lnTo>
                    <a:pt x="2565989" y="1266393"/>
                  </a:lnTo>
                  <a:lnTo>
                    <a:pt x="2530543" y="1258982"/>
                  </a:lnTo>
                  <a:lnTo>
                    <a:pt x="2506648" y="1247990"/>
                  </a:lnTo>
                  <a:lnTo>
                    <a:pt x="2497886" y="1234528"/>
                  </a:lnTo>
                  <a:lnTo>
                    <a:pt x="2506648" y="1221120"/>
                  </a:lnTo>
                  <a:lnTo>
                    <a:pt x="2530543" y="1210144"/>
                  </a:lnTo>
                  <a:lnTo>
                    <a:pt x="2565989" y="1202732"/>
                  </a:lnTo>
                  <a:lnTo>
                    <a:pt x="2609405" y="1200010"/>
                  </a:lnTo>
                  <a:lnTo>
                    <a:pt x="2832455" y="1200010"/>
                  </a:lnTo>
                  <a:lnTo>
                    <a:pt x="2875900" y="1197302"/>
                  </a:lnTo>
                  <a:lnTo>
                    <a:pt x="2911362" y="1189920"/>
                  </a:lnTo>
                  <a:lnTo>
                    <a:pt x="2935263" y="1178975"/>
                  </a:lnTo>
                  <a:lnTo>
                    <a:pt x="2944025" y="1165580"/>
                  </a:lnTo>
                  <a:lnTo>
                    <a:pt x="2935263" y="1152118"/>
                  </a:lnTo>
                  <a:lnTo>
                    <a:pt x="2911362" y="1141126"/>
                  </a:lnTo>
                  <a:lnTo>
                    <a:pt x="2875900" y="1133715"/>
                  </a:lnTo>
                  <a:lnTo>
                    <a:pt x="2832455" y="1130998"/>
                  </a:lnTo>
                  <a:lnTo>
                    <a:pt x="736549" y="1130998"/>
                  </a:lnTo>
                  <a:lnTo>
                    <a:pt x="693133" y="1133715"/>
                  </a:lnTo>
                  <a:lnTo>
                    <a:pt x="657686" y="1141126"/>
                  </a:lnTo>
                  <a:lnTo>
                    <a:pt x="633791" y="1152118"/>
                  </a:lnTo>
                  <a:lnTo>
                    <a:pt x="625030" y="1165580"/>
                  </a:lnTo>
                  <a:lnTo>
                    <a:pt x="633791" y="1178991"/>
                  </a:lnTo>
                  <a:lnTo>
                    <a:pt x="657686" y="1189970"/>
                  </a:lnTo>
                  <a:lnTo>
                    <a:pt x="693133" y="1197388"/>
                  </a:lnTo>
                  <a:lnTo>
                    <a:pt x="736549" y="1200111"/>
                  </a:lnTo>
                  <a:lnTo>
                    <a:pt x="959599" y="1200010"/>
                  </a:lnTo>
                  <a:lnTo>
                    <a:pt x="1003014" y="1202732"/>
                  </a:lnTo>
                  <a:lnTo>
                    <a:pt x="1038461" y="1210144"/>
                  </a:lnTo>
                  <a:lnTo>
                    <a:pt x="1062356" y="1221120"/>
                  </a:lnTo>
                  <a:lnTo>
                    <a:pt x="1071117" y="1234528"/>
                  </a:lnTo>
                  <a:lnTo>
                    <a:pt x="1062356" y="1247990"/>
                  </a:lnTo>
                  <a:lnTo>
                    <a:pt x="1038461" y="1258982"/>
                  </a:lnTo>
                  <a:lnTo>
                    <a:pt x="1003014" y="1266393"/>
                  </a:lnTo>
                  <a:lnTo>
                    <a:pt x="959599" y="1269110"/>
                  </a:lnTo>
                  <a:lnTo>
                    <a:pt x="0" y="1269110"/>
                  </a:lnTo>
                  <a:close/>
                </a:path>
                <a:path w="3569334" h="1269364">
                  <a:moveTo>
                    <a:pt x="1071117" y="1130998"/>
                  </a:moveTo>
                  <a:lnTo>
                    <a:pt x="1071117" y="1234528"/>
                  </a:lnTo>
                </a:path>
                <a:path w="3569334" h="1269364">
                  <a:moveTo>
                    <a:pt x="2497886" y="1234528"/>
                  </a:moveTo>
                  <a:lnTo>
                    <a:pt x="2497886" y="1130998"/>
                  </a:lnTo>
                </a:path>
                <a:path w="3569334" h="1269364">
                  <a:moveTo>
                    <a:pt x="625030" y="1165580"/>
                  </a:moveTo>
                  <a:lnTo>
                    <a:pt x="625030" y="138112"/>
                  </a:lnTo>
                </a:path>
                <a:path w="3569334" h="1269364">
                  <a:moveTo>
                    <a:pt x="2944025" y="138112"/>
                  </a:moveTo>
                  <a:lnTo>
                    <a:pt x="2944025" y="1165580"/>
                  </a:lnTo>
                </a:path>
              </a:pathLst>
            </a:custGeom>
            <a:ln w="11188">
              <a:solidFill>
                <a:srgbClr val="1C2B6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4" name="object 34"/>
          <p:cNvSpPr txBox="1"/>
          <p:nvPr/>
        </p:nvSpPr>
        <p:spPr>
          <a:xfrm>
            <a:off x="6156176" y="2768927"/>
            <a:ext cx="1505176" cy="273979"/>
          </a:xfrm>
          <a:prstGeom prst="rect">
            <a:avLst/>
          </a:prstGeom>
        </p:spPr>
        <p:txBody>
          <a:bodyPr vert="horz" wrap="square" lIns="0" tIns="12249" rIns="0" bIns="0" rtlCol="0">
            <a:spAutoFit/>
          </a:bodyPr>
          <a:lstStyle/>
          <a:p>
            <a:pPr marL="11135">
              <a:spcBef>
                <a:spcPts val="96"/>
              </a:spcBef>
            </a:pPr>
            <a:r>
              <a:rPr sz="1700" b="1" dirty="0">
                <a:solidFill>
                  <a:srgbClr val="FFFF00"/>
                </a:solidFill>
                <a:latin typeface="Times New Roman"/>
                <a:cs typeface="Times New Roman"/>
              </a:rPr>
              <a:t>Кассовый</a:t>
            </a:r>
            <a:r>
              <a:rPr sz="1700" b="1" spc="-39" dirty="0">
                <a:solidFill>
                  <a:srgbClr val="FFFF00"/>
                </a:solidFill>
                <a:latin typeface="Times New Roman"/>
                <a:cs typeface="Times New Roman"/>
              </a:rPr>
              <a:t> </a:t>
            </a:r>
            <a:r>
              <a:rPr sz="1700" b="1" spc="-18" dirty="0">
                <a:solidFill>
                  <a:srgbClr val="FFFF00"/>
                </a:solidFill>
                <a:latin typeface="Times New Roman"/>
                <a:cs typeface="Times New Roman"/>
              </a:rPr>
              <a:t>план</a:t>
            </a:r>
            <a:endParaRPr sz="1700" dirty="0">
              <a:latin typeface="Times New Roman"/>
              <a:cs typeface="Times New Roman"/>
            </a:endParaRPr>
          </a:p>
        </p:txBody>
      </p:sp>
      <p:sp>
        <p:nvSpPr>
          <p:cNvPr id="70" name="Скругленный прямоугольник 69"/>
          <p:cNvSpPr/>
          <p:nvPr/>
        </p:nvSpPr>
        <p:spPr>
          <a:xfrm>
            <a:off x="467544" y="1412776"/>
            <a:ext cx="8352928" cy="792088"/>
          </a:xfrm>
          <a:prstGeom prst="round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441984" marR="4454" indent="-2431406">
              <a:spcBef>
                <a:spcPts val="96"/>
              </a:spcBef>
            </a:pPr>
            <a:r>
              <a:rPr lang="ru-RU" b="1" dirty="0">
                <a:solidFill>
                  <a:schemeClr val="tx1"/>
                </a:solidFill>
                <a:latin typeface="Times New Roman"/>
                <a:cs typeface="Times New Roman"/>
              </a:rPr>
              <a:t>Финансовый</a:t>
            </a:r>
            <a:r>
              <a:rPr lang="ru-RU" b="1" spc="-22" dirty="0">
                <a:solidFill>
                  <a:schemeClr val="tx1"/>
                </a:solidFill>
                <a:latin typeface="Times New Roman"/>
                <a:cs typeface="Times New Roman"/>
              </a:rPr>
              <a:t> </a:t>
            </a:r>
            <a:r>
              <a:rPr lang="ru-RU" b="1" dirty="0">
                <a:solidFill>
                  <a:schemeClr val="tx1"/>
                </a:solidFill>
                <a:latin typeface="Times New Roman"/>
                <a:cs typeface="Times New Roman"/>
              </a:rPr>
              <a:t>орган</a:t>
            </a:r>
            <a:r>
              <a:rPr lang="ru-RU" b="1" spc="-13" dirty="0">
                <a:solidFill>
                  <a:schemeClr val="tx1"/>
                </a:solidFill>
                <a:latin typeface="Times New Roman"/>
                <a:cs typeface="Times New Roman"/>
              </a:rPr>
              <a:t> </a:t>
            </a:r>
            <a:r>
              <a:rPr lang="ru-RU" b="1" dirty="0">
                <a:solidFill>
                  <a:schemeClr val="tx1"/>
                </a:solidFill>
                <a:latin typeface="Times New Roman"/>
                <a:cs typeface="Times New Roman"/>
              </a:rPr>
              <a:t>составляет</a:t>
            </a:r>
            <a:r>
              <a:rPr lang="ru-RU" b="1" spc="-13" dirty="0">
                <a:solidFill>
                  <a:schemeClr val="tx1"/>
                </a:solidFill>
                <a:latin typeface="Times New Roman"/>
                <a:cs typeface="Times New Roman"/>
              </a:rPr>
              <a:t> </a:t>
            </a:r>
            <a:r>
              <a:rPr lang="ru-RU" b="1" dirty="0">
                <a:solidFill>
                  <a:schemeClr val="tx1"/>
                </a:solidFill>
                <a:latin typeface="Times New Roman"/>
                <a:cs typeface="Times New Roman"/>
              </a:rPr>
              <a:t>и</a:t>
            </a:r>
            <a:r>
              <a:rPr lang="ru-RU" b="1" spc="-13" dirty="0">
                <a:solidFill>
                  <a:schemeClr val="tx1"/>
                </a:solidFill>
                <a:latin typeface="Times New Roman"/>
                <a:cs typeface="Times New Roman"/>
              </a:rPr>
              <a:t> </a:t>
            </a:r>
            <a:r>
              <a:rPr lang="ru-RU" b="1" dirty="0">
                <a:solidFill>
                  <a:schemeClr val="tx1"/>
                </a:solidFill>
                <a:latin typeface="Times New Roman"/>
                <a:cs typeface="Times New Roman"/>
              </a:rPr>
              <a:t>ведет,</a:t>
            </a:r>
            <a:r>
              <a:rPr lang="ru-RU" b="1" spc="-13" dirty="0">
                <a:solidFill>
                  <a:schemeClr val="tx1"/>
                </a:solidFill>
                <a:latin typeface="Times New Roman"/>
                <a:cs typeface="Times New Roman"/>
              </a:rPr>
              <a:t> </a:t>
            </a:r>
            <a:r>
              <a:rPr lang="ru-RU" b="1" dirty="0">
                <a:solidFill>
                  <a:schemeClr val="tx1"/>
                </a:solidFill>
                <a:latin typeface="Times New Roman"/>
                <a:cs typeface="Times New Roman"/>
              </a:rPr>
              <a:t>а</a:t>
            </a:r>
            <a:r>
              <a:rPr lang="ru-RU" b="1" spc="-13" dirty="0">
                <a:solidFill>
                  <a:schemeClr val="tx1"/>
                </a:solidFill>
                <a:latin typeface="Times New Roman"/>
                <a:cs typeface="Times New Roman"/>
              </a:rPr>
              <a:t> </a:t>
            </a:r>
            <a:r>
              <a:rPr lang="ru-RU" b="1" dirty="0">
                <a:solidFill>
                  <a:schemeClr val="tx1"/>
                </a:solidFill>
                <a:latin typeface="Times New Roman"/>
                <a:cs typeface="Times New Roman"/>
              </a:rPr>
              <a:t>так</a:t>
            </a:r>
            <a:r>
              <a:rPr lang="ru-RU" b="1" spc="-13" dirty="0">
                <a:solidFill>
                  <a:schemeClr val="tx1"/>
                </a:solidFill>
                <a:latin typeface="Times New Roman"/>
                <a:cs typeface="Times New Roman"/>
              </a:rPr>
              <a:t> </a:t>
            </a:r>
            <a:r>
              <a:rPr lang="ru-RU" b="1" dirty="0">
                <a:solidFill>
                  <a:schemeClr val="tx1"/>
                </a:solidFill>
                <a:latin typeface="Times New Roman"/>
                <a:cs typeface="Times New Roman"/>
              </a:rPr>
              <a:t>же</a:t>
            </a:r>
            <a:r>
              <a:rPr lang="ru-RU" b="1" spc="-13" dirty="0">
                <a:solidFill>
                  <a:schemeClr val="tx1"/>
                </a:solidFill>
                <a:latin typeface="Times New Roman"/>
                <a:cs typeface="Times New Roman"/>
              </a:rPr>
              <a:t> </a:t>
            </a:r>
            <a:r>
              <a:rPr lang="ru-RU" b="1" dirty="0">
                <a:solidFill>
                  <a:schemeClr val="tx1"/>
                </a:solidFill>
                <a:latin typeface="Times New Roman"/>
                <a:cs typeface="Times New Roman"/>
              </a:rPr>
              <a:t>устанавливает</a:t>
            </a:r>
            <a:r>
              <a:rPr lang="ru-RU" b="1" spc="-9" dirty="0">
                <a:solidFill>
                  <a:schemeClr val="tx1"/>
                </a:solidFill>
                <a:latin typeface="Times New Roman"/>
                <a:cs typeface="Times New Roman"/>
              </a:rPr>
              <a:t> порядок </a:t>
            </a:r>
            <a:r>
              <a:rPr lang="ru-RU" b="1" dirty="0">
                <a:solidFill>
                  <a:schemeClr val="tx1"/>
                </a:solidFill>
                <a:latin typeface="Times New Roman"/>
                <a:cs typeface="Times New Roman"/>
              </a:rPr>
              <a:t>ведения</a:t>
            </a:r>
            <a:r>
              <a:rPr lang="ru-RU" b="1" spc="-13" dirty="0">
                <a:solidFill>
                  <a:schemeClr val="tx1"/>
                </a:solidFill>
                <a:latin typeface="Times New Roman"/>
                <a:cs typeface="Times New Roman"/>
              </a:rPr>
              <a:t> </a:t>
            </a:r>
            <a:r>
              <a:rPr lang="ru-RU" b="1" dirty="0">
                <a:solidFill>
                  <a:schemeClr val="tx1"/>
                </a:solidFill>
                <a:latin typeface="Times New Roman"/>
                <a:cs typeface="Times New Roman"/>
              </a:rPr>
              <a:t>и</a:t>
            </a:r>
            <a:r>
              <a:rPr lang="ru-RU" b="1" spc="-13" dirty="0">
                <a:solidFill>
                  <a:schemeClr val="tx1"/>
                </a:solidFill>
                <a:latin typeface="Times New Roman"/>
                <a:cs typeface="Times New Roman"/>
              </a:rPr>
              <a:t> </a:t>
            </a:r>
            <a:r>
              <a:rPr lang="ru-RU" b="1" spc="-9" dirty="0">
                <a:solidFill>
                  <a:schemeClr val="tx1"/>
                </a:solidFill>
                <a:latin typeface="Times New Roman"/>
                <a:cs typeface="Times New Roman"/>
              </a:rPr>
              <a:t>составления</a:t>
            </a:r>
            <a:endParaRPr lang="ru-RU" dirty="0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sp>
        <p:nvSpPr>
          <p:cNvPr id="71" name="object 10"/>
          <p:cNvSpPr/>
          <p:nvPr/>
        </p:nvSpPr>
        <p:spPr>
          <a:xfrm>
            <a:off x="25824" y="241841"/>
            <a:ext cx="9324528" cy="108356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algn="ctr"/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ОРГАНИЗАЦИЯ ИСПОЛНЕНИЯ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БЮДЖЕТА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05878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 descr="фон мой.jpg"/>
          <p:cNvPicPr>
            <a:picLocks noChangeAspect="1"/>
          </p:cNvPicPr>
          <p:nvPr/>
        </p:nvPicPr>
        <p:blipFill>
          <a:blip r:embed="rId2" cstate="print">
            <a:lum bright="60000" contrast="-7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extBox 12"/>
          <p:cNvSpPr txBox="1"/>
          <p:nvPr/>
        </p:nvSpPr>
        <p:spPr>
          <a:xfrm>
            <a:off x="251520" y="116633"/>
            <a:ext cx="87129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endParaRPr lang="ru-RU" sz="1600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endParaRPr lang="ru-RU" sz="1600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6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60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object 10"/>
          <p:cNvSpPr/>
          <p:nvPr/>
        </p:nvSpPr>
        <p:spPr>
          <a:xfrm>
            <a:off x="0" y="0"/>
            <a:ext cx="8820472" cy="105273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РАСХОДЫ  БЮДЖЕТА  ПО РАЗДЕЛАМ  БЮДЖЕТНОЙ  КЛАССИФИКАЦИИ  РАСХОДОВ  БЮДЖЕТА</a:t>
            </a:r>
          </a:p>
        </p:txBody>
      </p:sp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85148753"/>
              </p:ext>
            </p:extLst>
          </p:nvPr>
        </p:nvGraphicFramePr>
        <p:xfrm>
          <a:off x="107504" y="692696"/>
          <a:ext cx="9001000" cy="61653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4048263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 descr="фон мой.jpg"/>
          <p:cNvPicPr>
            <a:picLocks noChangeAspect="1"/>
          </p:cNvPicPr>
          <p:nvPr/>
        </p:nvPicPr>
        <p:blipFill>
          <a:blip r:embed="rId2" cstate="print">
            <a:lum bright="60000" contrast="-7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extBox 12"/>
          <p:cNvSpPr txBox="1"/>
          <p:nvPr/>
        </p:nvSpPr>
        <p:spPr>
          <a:xfrm>
            <a:off x="251520" y="116633"/>
            <a:ext cx="87129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endParaRPr lang="ru-RU" sz="1600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endParaRPr lang="ru-RU" sz="1600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6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60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object 10"/>
          <p:cNvSpPr/>
          <p:nvPr/>
        </p:nvSpPr>
        <p:spPr>
          <a:xfrm>
            <a:off x="0" y="0"/>
            <a:ext cx="8820472" cy="105273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РАСХОДЫ  БЮДЖЕТА  ПО ВЕДОМСТВЕННОЙ   СТРУКТУРЕ</a:t>
            </a:r>
          </a:p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  БЮДЖЕТА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962013" y="737212"/>
            <a:ext cx="10009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ыс.руб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70249976"/>
              </p:ext>
            </p:extLst>
          </p:nvPr>
        </p:nvGraphicFramePr>
        <p:xfrm>
          <a:off x="179512" y="620688"/>
          <a:ext cx="8964487" cy="60486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4048263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 descr="фон мой.jpg"/>
          <p:cNvPicPr>
            <a:picLocks noChangeAspect="1"/>
          </p:cNvPicPr>
          <p:nvPr/>
        </p:nvPicPr>
        <p:blipFill>
          <a:blip r:embed="rId2" cstate="print">
            <a:lum bright="60000" contrast="-7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extBox 12"/>
          <p:cNvSpPr txBox="1"/>
          <p:nvPr/>
        </p:nvSpPr>
        <p:spPr>
          <a:xfrm>
            <a:off x="251520" y="116633"/>
            <a:ext cx="87129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endParaRPr lang="ru-RU" sz="1600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endParaRPr lang="ru-RU" sz="1600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6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60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615636" y="3243626"/>
            <a:ext cx="79127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object 10"/>
          <p:cNvSpPr/>
          <p:nvPr/>
        </p:nvSpPr>
        <p:spPr>
          <a:xfrm>
            <a:off x="0" y="1"/>
            <a:ext cx="9410627" cy="93105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РАСХОДЫ НА РЕАЛИЗАЦИЮ МУНИЦИПАЛЬНЫХ ПРОГРАММ </a:t>
            </a:r>
          </a:p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В 2023 ГОДУ 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8994384"/>
              </p:ext>
            </p:extLst>
          </p:nvPr>
        </p:nvGraphicFramePr>
        <p:xfrm>
          <a:off x="35496" y="511186"/>
          <a:ext cx="8928992" cy="6158174"/>
        </p:xfrm>
        <a:graphic>
          <a:graphicData uri="http://schemas.openxmlformats.org/drawingml/2006/table">
            <a:tbl>
              <a:tblPr firstRow="1" firstCol="1" bandRow="1"/>
              <a:tblGrid>
                <a:gridCol w="335260"/>
                <a:gridCol w="6289476"/>
                <a:gridCol w="720080"/>
                <a:gridCol w="683773"/>
                <a:gridCol w="900403"/>
              </a:tblGrid>
              <a:tr h="37056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№ п/п</a:t>
                      </a:r>
                    </a:p>
                  </a:txBody>
                  <a:tcPr marL="33279" marR="3327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Наименование</a:t>
                      </a:r>
                    </a:p>
                  </a:txBody>
                  <a:tcPr marL="33279" marR="3327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План, 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тыс.руб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</a:p>
                  </a:txBody>
                  <a:tcPr marL="33279" marR="3327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Факт, тыс.руб.</a:t>
                      </a:r>
                    </a:p>
                  </a:txBody>
                  <a:tcPr marL="33279" marR="3327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% </a:t>
                      </a:r>
                      <a:r>
                        <a:rPr lang="ru-RU" sz="1200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исполнения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279" marR="3327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2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33279" marR="3327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33279" marR="3327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33279" marR="3327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33279" marR="3327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</a:p>
                  </a:txBody>
                  <a:tcPr marL="33279" marR="3327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56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33279" marR="332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Муниципальная программа "Развитие образования в 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Прохладненском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муниципальном районе КБР"</a:t>
                      </a:r>
                    </a:p>
                  </a:txBody>
                  <a:tcPr marL="33279" marR="332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882 092.5</a:t>
                      </a:r>
                    </a:p>
                  </a:txBody>
                  <a:tcPr marL="33279" marR="3327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869 783.4</a:t>
                      </a:r>
                    </a:p>
                  </a:txBody>
                  <a:tcPr marL="33279" marR="3327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98.6</a:t>
                      </a:r>
                    </a:p>
                  </a:txBody>
                  <a:tcPr marL="33279" marR="3327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56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33279" marR="332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Муниципальная программа "Развитие культуры в 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Прохладненском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муниципальном районе КБР"</a:t>
                      </a:r>
                    </a:p>
                  </a:txBody>
                  <a:tcPr marL="33279" marR="332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10 611.1</a:t>
                      </a:r>
                    </a:p>
                  </a:txBody>
                  <a:tcPr marL="33279" marR="3327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10 533.4</a:t>
                      </a:r>
                    </a:p>
                  </a:txBody>
                  <a:tcPr marL="33279" marR="3327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99.3</a:t>
                      </a:r>
                    </a:p>
                  </a:txBody>
                  <a:tcPr marL="33279" marR="3327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56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33279" marR="332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Муниципальная программа "Развитие физической культуры и спорта в 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Прохладненском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муниципальном районе КБР "</a:t>
                      </a:r>
                    </a:p>
                  </a:txBody>
                  <a:tcPr marL="33279" marR="332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31 120.4</a:t>
                      </a:r>
                    </a:p>
                  </a:txBody>
                  <a:tcPr marL="33279" marR="3327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30 847.4</a:t>
                      </a:r>
                    </a:p>
                  </a:txBody>
                  <a:tcPr marL="33279" marR="3327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99.1</a:t>
                      </a:r>
                    </a:p>
                  </a:txBody>
                  <a:tcPr marL="33279" marR="3327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56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33279" marR="332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Муниципальная программа "Информационное общество в 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Прохладненском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муниципальном районе КБР "</a:t>
                      </a:r>
                    </a:p>
                  </a:txBody>
                  <a:tcPr marL="33279" marR="332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5 893.7</a:t>
                      </a:r>
                    </a:p>
                  </a:txBody>
                  <a:tcPr marL="33279" marR="3327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5 464.2</a:t>
                      </a:r>
                    </a:p>
                  </a:txBody>
                  <a:tcPr marL="33279" marR="3327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92.7</a:t>
                      </a:r>
                    </a:p>
                  </a:txBody>
                  <a:tcPr marL="33279" marR="3327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56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</a:p>
                  </a:txBody>
                  <a:tcPr marL="33279" marR="332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Муниципальная программа "Экономическое развитие и инновационная экономика в 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Прохладненском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муниципальном районе КБР "</a:t>
                      </a:r>
                    </a:p>
                  </a:txBody>
                  <a:tcPr marL="33279" marR="332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24.0</a:t>
                      </a:r>
                    </a:p>
                  </a:txBody>
                  <a:tcPr marL="33279" marR="3327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24.0</a:t>
                      </a:r>
                    </a:p>
                  </a:txBody>
                  <a:tcPr marL="33279" marR="3327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100.0</a:t>
                      </a:r>
                    </a:p>
                  </a:txBody>
                  <a:tcPr marL="33279" marR="3327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50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33279" marR="332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Муниципальная программа "Защита населения и территорий от чрезвычайных ситуаций, обеспечение пожарной безопасности и безопасности людей на водных объектах 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Прохладненского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муниципального района КБР "</a:t>
                      </a:r>
                    </a:p>
                  </a:txBody>
                  <a:tcPr marL="33279" marR="332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4 840.4</a:t>
                      </a:r>
                    </a:p>
                  </a:txBody>
                  <a:tcPr marL="33279" marR="3327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4 840.4</a:t>
                      </a:r>
                    </a:p>
                  </a:txBody>
                  <a:tcPr marL="33279" marR="3327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100.0</a:t>
                      </a:r>
                    </a:p>
                  </a:txBody>
                  <a:tcPr marL="33279" marR="3327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56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</a:p>
                  </a:txBody>
                  <a:tcPr marL="33279" marR="332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Муниципальная программа "Управление муниципальным имуществом в 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Прохладненском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муниципальном районе КБР "</a:t>
                      </a:r>
                    </a:p>
                  </a:txBody>
                  <a:tcPr marL="33279" marR="332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787.8</a:t>
                      </a:r>
                    </a:p>
                  </a:txBody>
                  <a:tcPr marL="33279" marR="3327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637.6</a:t>
                      </a:r>
                    </a:p>
                  </a:txBody>
                  <a:tcPr marL="33279" marR="3327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80.9</a:t>
                      </a:r>
                    </a:p>
                  </a:txBody>
                  <a:tcPr marL="33279" marR="3327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56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</a:p>
                  </a:txBody>
                  <a:tcPr marL="33279" marR="332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Муниципальная программа "Профилактика правонарушений в 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Прохладненском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муниципальном районе КБР "</a:t>
                      </a:r>
                    </a:p>
                  </a:txBody>
                  <a:tcPr marL="33279" marR="332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180.0</a:t>
                      </a:r>
                    </a:p>
                  </a:txBody>
                  <a:tcPr marL="33279" marR="3327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179.9</a:t>
                      </a:r>
                    </a:p>
                  </a:txBody>
                  <a:tcPr marL="33279" marR="3327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100.0</a:t>
                      </a:r>
                    </a:p>
                  </a:txBody>
                  <a:tcPr marL="33279" marR="3327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42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</a:p>
                  </a:txBody>
                  <a:tcPr marL="33279" marR="332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Муниципальная программа "Профилактика терроризма и экстремизма в 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Прохладненском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муниципальном районе КБР на 2022 - 2024 годы"</a:t>
                      </a:r>
                    </a:p>
                  </a:txBody>
                  <a:tcPr marL="33279" marR="332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2 202.7</a:t>
                      </a:r>
                    </a:p>
                  </a:txBody>
                  <a:tcPr marL="33279" marR="3327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2 190.4</a:t>
                      </a:r>
                    </a:p>
                  </a:txBody>
                  <a:tcPr marL="33279" marR="3327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99.4</a:t>
                      </a:r>
                    </a:p>
                  </a:txBody>
                  <a:tcPr marL="33279" marR="3327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850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</a:p>
                  </a:txBody>
                  <a:tcPr marL="33279" marR="332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Муниципальная программа "Комплексные меры противодействия злоупотреблению наркотиками и их незаконному обороту в 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Прохладненском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муниципальном районе "</a:t>
                      </a:r>
                    </a:p>
                  </a:txBody>
                  <a:tcPr marL="33279" marR="332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140.0</a:t>
                      </a:r>
                    </a:p>
                  </a:txBody>
                  <a:tcPr marL="33279" marR="3327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140.0</a:t>
                      </a:r>
                    </a:p>
                  </a:txBody>
                  <a:tcPr marL="33279" marR="3327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100.0</a:t>
                      </a:r>
                    </a:p>
                  </a:txBody>
                  <a:tcPr marL="33279" marR="3327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50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</a:p>
                  </a:txBody>
                  <a:tcPr marL="33279" marR="332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Муниципальная программа "Развитие сельского хозяйства и регулирование рынков сельскохозяйственной продукции, сырья и продовольствия в 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Прохладненском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муниципальном районе КБР"</a:t>
                      </a:r>
                    </a:p>
                  </a:txBody>
                  <a:tcPr marL="33279" marR="332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3 777.1</a:t>
                      </a:r>
                    </a:p>
                  </a:txBody>
                  <a:tcPr marL="33279" marR="3327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3 777.1</a:t>
                      </a:r>
                    </a:p>
                  </a:txBody>
                  <a:tcPr marL="33279" marR="3327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100.0</a:t>
                      </a:r>
                    </a:p>
                  </a:txBody>
                  <a:tcPr marL="33279" marR="3327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56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</a:p>
                  </a:txBody>
                  <a:tcPr marL="33279" marR="332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Муниципальная программа "Реализация государственной национальной политики в 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Прохладненском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муниципальном районе КБР "</a:t>
                      </a:r>
                    </a:p>
                  </a:txBody>
                  <a:tcPr marL="33279" marR="332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235.0</a:t>
                      </a:r>
                    </a:p>
                  </a:txBody>
                  <a:tcPr marL="33279" marR="3327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234.9</a:t>
                      </a:r>
                    </a:p>
                  </a:txBody>
                  <a:tcPr marL="33279" marR="3327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100.0</a:t>
                      </a:r>
                    </a:p>
                  </a:txBody>
                  <a:tcPr marL="33279" marR="3327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56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</a:p>
                  </a:txBody>
                  <a:tcPr marL="33279" marR="332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Муниципальная программа "Управление муниципальными финансами в 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Прохладненском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муниципальном районе КБР "</a:t>
                      </a:r>
                    </a:p>
                  </a:txBody>
                  <a:tcPr marL="33279" marR="332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153 663.2</a:t>
                      </a:r>
                    </a:p>
                  </a:txBody>
                  <a:tcPr marL="33279" marR="3327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153 337.9</a:t>
                      </a:r>
                    </a:p>
                  </a:txBody>
                  <a:tcPr marL="33279" marR="3327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99.8</a:t>
                      </a:r>
                    </a:p>
                  </a:txBody>
                  <a:tcPr marL="33279" marR="3327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481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14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279" marR="332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 Муниципальная программа "Обеспечение доступным и комфортным жильем и коммунальными услугами население 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Прохладненского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муниципального района КБР"</a:t>
                      </a:r>
                    </a:p>
                  </a:txBody>
                  <a:tcPr marL="33279" marR="332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4 966.7</a:t>
                      </a:r>
                    </a:p>
                  </a:txBody>
                  <a:tcPr marL="33279" marR="3327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4 966.7</a:t>
                      </a:r>
                    </a:p>
                  </a:txBody>
                  <a:tcPr marL="33279" marR="3327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100.0</a:t>
                      </a:r>
                    </a:p>
                  </a:txBody>
                  <a:tcPr marL="33279" marR="3327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4982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фон мой.jpg"/>
          <p:cNvPicPr>
            <a:picLocks noChangeAspect="1"/>
          </p:cNvPicPr>
          <p:nvPr/>
        </p:nvPicPr>
        <p:blipFill>
          <a:blip r:embed="rId2" cstate="print">
            <a:lum bright="60000" contrast="-70000"/>
          </a:blip>
          <a:stretch>
            <a:fillRect/>
          </a:stretch>
        </p:blipFill>
        <p:spPr>
          <a:xfrm>
            <a:off x="0" y="-27003"/>
            <a:ext cx="9180004" cy="68850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Прямоугольник 1"/>
          <p:cNvSpPr/>
          <p:nvPr/>
        </p:nvSpPr>
        <p:spPr>
          <a:xfrm>
            <a:off x="0" y="1859340"/>
            <a:ext cx="9108504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Материал </a:t>
            </a:r>
            <a:r>
              <a:rPr lang="ru-RU" sz="32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подготовлен </a:t>
            </a:r>
            <a:endParaRPr lang="ru-RU" sz="3200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МКУ </a:t>
            </a:r>
            <a:r>
              <a:rPr lang="ru-RU" sz="32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«Управление финансами местной администрации </a:t>
            </a:r>
            <a:r>
              <a:rPr lang="ru-RU" sz="3200" dirty="0" err="1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Прохладненского</a:t>
            </a:r>
            <a:r>
              <a:rPr lang="ru-RU" sz="32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муниципального </a:t>
            </a:r>
            <a:r>
              <a:rPr lang="ru-RU" sz="32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района КБР</a:t>
            </a:r>
            <a:r>
              <a:rPr lang="ru-RU" sz="32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/>
            <a:endParaRPr lang="ru-RU" sz="320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32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361045, г. Прохладный, </a:t>
            </a:r>
            <a:r>
              <a:rPr lang="ru-RU" sz="3200" dirty="0" err="1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ул.Ленина</a:t>
            </a:r>
            <a:r>
              <a:rPr lang="ru-RU" sz="32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, 115</a:t>
            </a:r>
          </a:p>
          <a:p>
            <a:pPr algn="ctr"/>
            <a:r>
              <a:rPr lang="ru-RU" sz="32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Тел.(86631)7-11-78</a:t>
            </a:r>
          </a:p>
          <a:p>
            <a:pPr algn="ctr"/>
            <a:r>
              <a:rPr lang="ru-RU" sz="32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E-</a:t>
            </a:r>
            <a:r>
              <a:rPr lang="ru-RU" sz="3200" dirty="0" err="1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mail</a:t>
            </a:r>
            <a:r>
              <a:rPr lang="ru-RU" sz="32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200" dirty="0" err="1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raifo</a:t>
            </a:r>
            <a:r>
              <a:rPr lang="ru-RU" sz="32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11@</a:t>
            </a:r>
            <a:r>
              <a:rPr lang="en-US" sz="3200" dirty="0" err="1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yandex</a:t>
            </a:r>
            <a:r>
              <a:rPr lang="ru-RU" sz="32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3200" dirty="0" err="1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ru</a:t>
            </a:r>
            <a:endParaRPr lang="ru-RU" sz="320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27584" y="591333"/>
            <a:ext cx="704071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rgbClr val="000099"/>
                </a:solidFill>
                <a:effectLst/>
                <a:latin typeface="Monotype Corsiva" panose="03010101010201010101" pitchFamily="66" charset="0"/>
                <a:ea typeface="+mj-ea"/>
                <a:cs typeface="Times New Roman" pitchFamily="18" charset="0"/>
              </a:rPr>
              <a:t>Контактная информация для граждан</a:t>
            </a:r>
          </a:p>
        </p:txBody>
      </p:sp>
      <p:pic>
        <p:nvPicPr>
          <p:cNvPr id="6" name="Рисунок 5" descr="контакты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504" y="4077072"/>
            <a:ext cx="2138951" cy="196997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575347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фон мой.jpg"/>
          <p:cNvPicPr>
            <a:picLocks noChangeAspect="1"/>
          </p:cNvPicPr>
          <p:nvPr/>
        </p:nvPicPr>
        <p:blipFill>
          <a:blip r:embed="rId2" cstate="print">
            <a:lum bright="60000" contrast="-70000"/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object 4"/>
          <p:cNvSpPr txBox="1"/>
          <p:nvPr/>
        </p:nvSpPr>
        <p:spPr>
          <a:xfrm>
            <a:off x="265175" y="1482978"/>
            <a:ext cx="8662416" cy="4402487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2171065" algn="ctr">
              <a:lnSpc>
                <a:spcPct val="100000"/>
              </a:lnSpc>
              <a:spcBef>
                <a:spcPts val="90"/>
              </a:spcBef>
            </a:pPr>
            <a:r>
              <a:rPr sz="2000" b="1" dirty="0">
                <a:solidFill>
                  <a:srgbClr val="354675"/>
                </a:solidFill>
                <a:latin typeface="Times New Roman" pitchFamily="18" charset="0"/>
                <a:cs typeface="Times New Roman" pitchFamily="18" charset="0"/>
              </a:rPr>
              <a:t>Перед</a:t>
            </a:r>
            <a:r>
              <a:rPr sz="2000" b="1" spc="-65" dirty="0">
                <a:solidFill>
                  <a:srgbClr val="35467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dirty="0">
                <a:solidFill>
                  <a:srgbClr val="354675"/>
                </a:solidFill>
                <a:latin typeface="Times New Roman" pitchFamily="18" charset="0"/>
                <a:cs typeface="Times New Roman" pitchFamily="18" charset="0"/>
              </a:rPr>
              <a:t>вами</a:t>
            </a:r>
            <a:r>
              <a:rPr sz="2000" b="1" spc="-75" dirty="0">
                <a:solidFill>
                  <a:srgbClr val="35467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spc="-10" dirty="0">
                <a:solidFill>
                  <a:srgbClr val="354675"/>
                </a:solidFill>
                <a:latin typeface="Times New Roman" pitchFamily="18" charset="0"/>
                <a:cs typeface="Times New Roman" pitchFamily="18" charset="0"/>
              </a:rPr>
              <a:t>информационный</a:t>
            </a:r>
            <a:r>
              <a:rPr sz="2000" b="1" spc="-20" dirty="0">
                <a:solidFill>
                  <a:srgbClr val="35467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dirty="0">
                <a:solidFill>
                  <a:srgbClr val="354675"/>
                </a:solidFill>
                <a:latin typeface="Times New Roman" pitchFamily="18" charset="0"/>
                <a:cs typeface="Times New Roman" pitchFamily="18" charset="0"/>
              </a:rPr>
              <a:t>материал</a:t>
            </a:r>
            <a:r>
              <a:rPr sz="2000" b="1" spc="-35" dirty="0">
                <a:solidFill>
                  <a:srgbClr val="35467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spc="-50" dirty="0">
                <a:solidFill>
                  <a:srgbClr val="354675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endParaRPr sz="2000" dirty="0">
              <a:latin typeface="Times New Roman" pitchFamily="18" charset="0"/>
              <a:cs typeface="Times New Roman" pitchFamily="18" charset="0"/>
            </a:endParaRPr>
          </a:p>
          <a:p>
            <a:pPr marL="2175510" algn="ctr">
              <a:lnSpc>
                <a:spcPct val="100000"/>
              </a:lnSpc>
            </a:pPr>
            <a:r>
              <a:rPr sz="2000" b="1" dirty="0">
                <a:solidFill>
                  <a:srgbClr val="354675"/>
                </a:solidFill>
                <a:latin typeface="Times New Roman" pitchFamily="18" charset="0"/>
                <a:cs typeface="Times New Roman" pitchFamily="18" charset="0"/>
              </a:rPr>
              <a:t>«Бюджет для граждан»,</a:t>
            </a:r>
          </a:p>
          <a:p>
            <a:pPr marL="2185670" marR="5080" indent="-3810" algn="ctr">
              <a:lnSpc>
                <a:spcPct val="100000"/>
              </a:lnSpc>
            </a:pPr>
            <a:r>
              <a:rPr sz="2000" b="1" dirty="0">
                <a:solidFill>
                  <a:srgbClr val="354675"/>
                </a:solidFill>
                <a:latin typeface="Times New Roman" pitchFamily="18" charset="0"/>
                <a:cs typeface="Times New Roman" pitchFamily="18" charset="0"/>
              </a:rPr>
              <a:t>где</a:t>
            </a:r>
            <a:r>
              <a:rPr sz="2000" b="1" spc="-30" dirty="0">
                <a:solidFill>
                  <a:srgbClr val="35467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dirty="0">
                <a:solidFill>
                  <a:srgbClr val="354675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sz="2000" b="1" spc="-45" dirty="0">
                <a:solidFill>
                  <a:srgbClr val="35467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spc="-10" dirty="0">
                <a:solidFill>
                  <a:srgbClr val="354675"/>
                </a:solidFill>
                <a:latin typeface="Times New Roman" pitchFamily="18" charset="0"/>
                <a:cs typeface="Times New Roman" pitchFamily="18" charset="0"/>
              </a:rPr>
              <a:t>доступной</a:t>
            </a:r>
            <a:r>
              <a:rPr sz="2000" b="1" spc="-65" dirty="0">
                <a:solidFill>
                  <a:srgbClr val="35467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dirty="0">
                <a:solidFill>
                  <a:srgbClr val="354675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sz="2000" b="1" spc="-55" dirty="0">
                <a:solidFill>
                  <a:srgbClr val="35467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dirty="0">
                <a:solidFill>
                  <a:srgbClr val="354675"/>
                </a:solidFill>
                <a:latin typeface="Times New Roman" pitchFamily="18" charset="0"/>
                <a:cs typeface="Times New Roman" pitchFamily="18" charset="0"/>
              </a:rPr>
              <a:t>понятной</a:t>
            </a:r>
            <a:r>
              <a:rPr sz="2000" b="1" spc="-55" dirty="0">
                <a:solidFill>
                  <a:srgbClr val="35467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dirty="0">
                <a:solidFill>
                  <a:srgbClr val="354675"/>
                </a:solidFill>
                <a:latin typeface="Times New Roman" pitchFamily="18" charset="0"/>
                <a:cs typeface="Times New Roman" pitchFamily="18" charset="0"/>
              </a:rPr>
              <a:t>форме</a:t>
            </a:r>
            <a:r>
              <a:rPr sz="2000" b="1" spc="-55" dirty="0">
                <a:solidFill>
                  <a:srgbClr val="35467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spc="-10" dirty="0">
                <a:solidFill>
                  <a:srgbClr val="354675"/>
                </a:solidFill>
                <a:latin typeface="Times New Roman" pitchFamily="18" charset="0"/>
                <a:cs typeface="Times New Roman" pitchFamily="18" charset="0"/>
              </a:rPr>
              <a:t>отражены </a:t>
            </a:r>
            <a:r>
              <a:rPr sz="2000" b="1" dirty="0">
                <a:solidFill>
                  <a:srgbClr val="354675"/>
                </a:solidFill>
                <a:latin typeface="Times New Roman" pitchFamily="18" charset="0"/>
                <a:cs typeface="Times New Roman" pitchFamily="18" charset="0"/>
              </a:rPr>
              <a:t>основные</a:t>
            </a:r>
            <a:r>
              <a:rPr sz="2000" b="1" spc="-90" dirty="0">
                <a:solidFill>
                  <a:srgbClr val="35467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dirty="0">
                <a:solidFill>
                  <a:srgbClr val="354675"/>
                </a:solidFill>
                <a:latin typeface="Times New Roman" pitchFamily="18" charset="0"/>
                <a:cs typeface="Times New Roman" pitchFamily="18" charset="0"/>
              </a:rPr>
              <a:t>положения</a:t>
            </a:r>
            <a:r>
              <a:rPr sz="2000" b="1" spc="-100" dirty="0">
                <a:solidFill>
                  <a:srgbClr val="35467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dirty="0" err="1">
                <a:solidFill>
                  <a:srgbClr val="354675"/>
                </a:solidFill>
                <a:latin typeface="Times New Roman" pitchFamily="18" charset="0"/>
                <a:cs typeface="Times New Roman" pitchFamily="18" charset="0"/>
              </a:rPr>
              <a:t>по</a:t>
            </a:r>
            <a:r>
              <a:rPr sz="2000" b="1" spc="-105" dirty="0">
                <a:solidFill>
                  <a:srgbClr val="35467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354675"/>
                </a:solidFill>
                <a:latin typeface="Times New Roman" pitchFamily="18" charset="0"/>
                <a:cs typeface="Times New Roman" pitchFamily="18" charset="0"/>
              </a:rPr>
              <a:t>исполнению бюджета </a:t>
            </a:r>
            <a:r>
              <a:rPr lang="ru-RU" sz="2000" b="1" dirty="0" err="1" smtClean="0">
                <a:solidFill>
                  <a:srgbClr val="354675"/>
                </a:solidFill>
                <a:latin typeface="Times New Roman" pitchFamily="18" charset="0"/>
                <a:cs typeface="Times New Roman" pitchFamily="18" charset="0"/>
              </a:rPr>
              <a:t>Прохладненского</a:t>
            </a:r>
            <a:r>
              <a:rPr lang="ru-RU" sz="2000" b="1" dirty="0" smtClean="0">
                <a:solidFill>
                  <a:srgbClr val="35467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spc="-10" dirty="0" err="1" smtClean="0">
                <a:solidFill>
                  <a:srgbClr val="354675"/>
                </a:solidFill>
                <a:latin typeface="Times New Roman" pitchFamily="18" charset="0"/>
                <a:cs typeface="Times New Roman" pitchFamily="18" charset="0"/>
              </a:rPr>
              <a:t>муниципального</a:t>
            </a:r>
            <a:r>
              <a:rPr sz="2000" b="1" spc="-25" dirty="0" smtClean="0">
                <a:solidFill>
                  <a:srgbClr val="35467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spc="-10" dirty="0" err="1" smtClean="0">
                <a:solidFill>
                  <a:srgbClr val="354675"/>
                </a:solidFill>
                <a:latin typeface="Times New Roman" pitchFamily="18" charset="0"/>
                <a:cs typeface="Times New Roman" pitchFamily="18" charset="0"/>
              </a:rPr>
              <a:t>района</a:t>
            </a:r>
            <a:r>
              <a:rPr lang="ru-RU" sz="2000" b="1" spc="-10" dirty="0" smtClean="0">
                <a:solidFill>
                  <a:srgbClr val="35467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dirty="0" err="1" smtClean="0">
                <a:solidFill>
                  <a:srgbClr val="354675"/>
                </a:solidFill>
                <a:latin typeface="Times New Roman" pitchFamily="18" charset="0"/>
                <a:cs typeface="Times New Roman" pitchFamily="18" charset="0"/>
              </a:rPr>
              <a:t>по</a:t>
            </a:r>
            <a:r>
              <a:rPr sz="2000" b="1" spc="-45" dirty="0" smtClean="0">
                <a:solidFill>
                  <a:srgbClr val="35467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dirty="0" err="1">
                <a:solidFill>
                  <a:srgbClr val="354675"/>
                </a:solidFill>
                <a:latin typeface="Times New Roman" pitchFamily="18" charset="0"/>
                <a:cs typeface="Times New Roman" pitchFamily="18" charset="0"/>
              </a:rPr>
              <a:t>итогам</a:t>
            </a:r>
            <a:r>
              <a:rPr sz="2000" b="1" spc="-10" dirty="0">
                <a:solidFill>
                  <a:srgbClr val="35467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dirty="0" smtClean="0">
                <a:solidFill>
                  <a:srgbClr val="354675"/>
                </a:solidFill>
                <a:latin typeface="Times New Roman" pitchFamily="18" charset="0"/>
                <a:cs typeface="Times New Roman" pitchFamily="18" charset="0"/>
              </a:rPr>
              <a:t>202</a:t>
            </a:r>
            <a:r>
              <a:rPr lang="ru-RU" sz="2000" b="1" dirty="0" smtClean="0">
                <a:solidFill>
                  <a:srgbClr val="354675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sz="2000" b="1" spc="-65" dirty="0" smtClean="0">
                <a:solidFill>
                  <a:srgbClr val="35467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dirty="0">
                <a:solidFill>
                  <a:srgbClr val="354675"/>
                </a:solidFill>
                <a:latin typeface="Times New Roman" pitchFamily="18" charset="0"/>
                <a:cs typeface="Times New Roman" pitchFamily="18" charset="0"/>
              </a:rPr>
              <a:t>года</a:t>
            </a:r>
            <a:r>
              <a:rPr sz="2000" b="1" spc="5" dirty="0">
                <a:solidFill>
                  <a:srgbClr val="35467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spc="-50" dirty="0">
                <a:solidFill>
                  <a:srgbClr val="354675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sz="20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2450" dirty="0">
              <a:latin typeface="Palatino Linotype"/>
              <a:cs typeface="Palatino Linotype"/>
            </a:endParaRPr>
          </a:p>
          <a:p>
            <a:pPr marL="12065" marR="4279265" indent="-7620" algn="ctr">
              <a:lnSpc>
                <a:spcPct val="100000"/>
              </a:lnSpc>
            </a:pPr>
            <a:r>
              <a:rPr sz="2000" b="1" dirty="0">
                <a:solidFill>
                  <a:srgbClr val="354675"/>
                </a:solidFill>
                <a:latin typeface="Times New Roman" pitchFamily="18" charset="0"/>
                <a:cs typeface="Times New Roman" pitchFamily="18" charset="0"/>
              </a:rPr>
              <a:t>Создавая</a:t>
            </a:r>
            <a:r>
              <a:rPr sz="2000" b="1" spc="-50" dirty="0">
                <a:solidFill>
                  <a:srgbClr val="35467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dirty="0">
                <a:solidFill>
                  <a:srgbClr val="354675"/>
                </a:solidFill>
                <a:latin typeface="Times New Roman" pitchFamily="18" charset="0"/>
                <a:cs typeface="Times New Roman" pitchFamily="18" charset="0"/>
              </a:rPr>
              <a:t>«Бюджет</a:t>
            </a:r>
            <a:r>
              <a:rPr sz="2000" b="1" spc="-45" dirty="0">
                <a:solidFill>
                  <a:srgbClr val="35467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dirty="0">
                <a:solidFill>
                  <a:srgbClr val="354675"/>
                </a:solidFill>
                <a:latin typeface="Times New Roman" pitchFamily="18" charset="0"/>
                <a:cs typeface="Times New Roman" pitchFamily="18" charset="0"/>
              </a:rPr>
              <a:t>для</a:t>
            </a:r>
            <a:r>
              <a:rPr sz="2000" b="1" spc="-40" dirty="0">
                <a:solidFill>
                  <a:srgbClr val="35467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dirty="0">
                <a:solidFill>
                  <a:srgbClr val="354675"/>
                </a:solidFill>
                <a:latin typeface="Times New Roman" pitchFamily="18" charset="0"/>
                <a:cs typeface="Times New Roman" pitchFamily="18" charset="0"/>
              </a:rPr>
              <a:t>граждан»,</a:t>
            </a:r>
            <a:r>
              <a:rPr sz="2000" b="1" spc="-45" dirty="0">
                <a:solidFill>
                  <a:srgbClr val="35467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spc="-25" dirty="0">
                <a:solidFill>
                  <a:srgbClr val="354675"/>
                </a:solidFill>
                <a:latin typeface="Times New Roman" pitchFamily="18" charset="0"/>
                <a:cs typeface="Times New Roman" pitchFamily="18" charset="0"/>
              </a:rPr>
              <a:t>мы </a:t>
            </a:r>
            <a:r>
              <a:rPr sz="2000" b="1" dirty="0">
                <a:solidFill>
                  <a:srgbClr val="354675"/>
                </a:solidFill>
                <a:latin typeface="Times New Roman" pitchFamily="18" charset="0"/>
                <a:cs typeface="Times New Roman" pitchFamily="18" charset="0"/>
              </a:rPr>
              <a:t>стремились</a:t>
            </a:r>
            <a:r>
              <a:rPr sz="2000" b="1" spc="-75" dirty="0">
                <a:solidFill>
                  <a:srgbClr val="35467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dirty="0">
                <a:solidFill>
                  <a:srgbClr val="354675"/>
                </a:solidFill>
                <a:latin typeface="Times New Roman" pitchFamily="18" charset="0"/>
                <a:cs typeface="Times New Roman" pitchFamily="18" charset="0"/>
              </a:rPr>
              <a:t>обеспечить</a:t>
            </a:r>
            <a:r>
              <a:rPr sz="2000" b="1" spc="-55" dirty="0">
                <a:solidFill>
                  <a:srgbClr val="35467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spc="-10" dirty="0">
                <a:solidFill>
                  <a:srgbClr val="354675"/>
                </a:solidFill>
                <a:latin typeface="Times New Roman" pitchFamily="18" charset="0"/>
                <a:cs typeface="Times New Roman" pitchFamily="18" charset="0"/>
              </a:rPr>
              <a:t>реализацию </a:t>
            </a:r>
            <a:r>
              <a:rPr sz="2000" b="1" dirty="0">
                <a:solidFill>
                  <a:srgbClr val="354675"/>
                </a:solidFill>
                <a:latin typeface="Times New Roman" pitchFamily="18" charset="0"/>
                <a:cs typeface="Times New Roman" pitchFamily="18" charset="0"/>
              </a:rPr>
              <a:t>принципов</a:t>
            </a:r>
            <a:r>
              <a:rPr sz="2000" b="1" spc="-85" dirty="0">
                <a:solidFill>
                  <a:srgbClr val="35467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dirty="0">
                <a:solidFill>
                  <a:srgbClr val="354675"/>
                </a:solidFill>
                <a:latin typeface="Times New Roman" pitchFamily="18" charset="0"/>
                <a:cs typeface="Times New Roman" pitchFamily="18" charset="0"/>
              </a:rPr>
              <a:t>прозрачности</a:t>
            </a:r>
            <a:r>
              <a:rPr sz="2000" b="1" spc="-55" dirty="0">
                <a:solidFill>
                  <a:srgbClr val="35467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dirty="0">
                <a:solidFill>
                  <a:srgbClr val="354675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sz="2000" b="1" spc="-35" dirty="0">
                <a:solidFill>
                  <a:srgbClr val="35467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spc="-10" dirty="0">
                <a:solidFill>
                  <a:srgbClr val="354675"/>
                </a:solidFill>
                <a:latin typeface="Times New Roman" pitchFamily="18" charset="0"/>
                <a:cs typeface="Times New Roman" pitchFamily="18" charset="0"/>
              </a:rPr>
              <a:t>открытости </a:t>
            </a:r>
            <a:r>
              <a:rPr sz="2000" b="1" dirty="0">
                <a:solidFill>
                  <a:srgbClr val="354675"/>
                </a:solidFill>
                <a:latin typeface="Times New Roman" pitchFamily="18" charset="0"/>
                <a:cs typeface="Times New Roman" pitchFamily="18" charset="0"/>
              </a:rPr>
              <a:t>бюджетных</a:t>
            </a:r>
            <a:r>
              <a:rPr sz="2000" b="1" spc="-50" dirty="0">
                <a:solidFill>
                  <a:srgbClr val="35467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dirty="0">
                <a:solidFill>
                  <a:srgbClr val="354675"/>
                </a:solidFill>
                <a:latin typeface="Times New Roman" pitchFamily="18" charset="0"/>
                <a:cs typeface="Times New Roman" pitchFamily="18" charset="0"/>
              </a:rPr>
              <a:t>данных,</a:t>
            </a:r>
            <a:r>
              <a:rPr sz="2000" b="1" spc="-55" dirty="0">
                <a:solidFill>
                  <a:srgbClr val="35467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dirty="0">
                <a:solidFill>
                  <a:srgbClr val="354675"/>
                </a:solidFill>
                <a:latin typeface="Times New Roman" pitchFamily="18" charset="0"/>
                <a:cs typeface="Times New Roman" pitchFamily="18" charset="0"/>
              </a:rPr>
              <a:t>ведь</a:t>
            </a:r>
            <a:r>
              <a:rPr sz="2000" b="1" spc="-15" dirty="0">
                <a:solidFill>
                  <a:srgbClr val="35467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spc="-10" dirty="0">
                <a:solidFill>
                  <a:srgbClr val="354675"/>
                </a:solidFill>
                <a:latin typeface="Times New Roman" pitchFamily="18" charset="0"/>
                <a:cs typeface="Times New Roman" pitchFamily="18" charset="0"/>
              </a:rPr>
              <a:t>вопросы </a:t>
            </a:r>
            <a:r>
              <a:rPr sz="2000" b="1" dirty="0">
                <a:solidFill>
                  <a:srgbClr val="354675"/>
                </a:solidFill>
                <a:latin typeface="Times New Roman" pitchFamily="18" charset="0"/>
                <a:cs typeface="Times New Roman" pitchFamily="18" charset="0"/>
              </a:rPr>
              <a:t>наполнения</a:t>
            </a:r>
            <a:r>
              <a:rPr sz="2000" b="1" spc="-90" dirty="0">
                <a:solidFill>
                  <a:srgbClr val="35467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dirty="0">
                <a:solidFill>
                  <a:srgbClr val="354675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sz="2000" b="1" spc="-15" dirty="0">
                <a:solidFill>
                  <a:srgbClr val="35467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dirty="0">
                <a:solidFill>
                  <a:srgbClr val="354675"/>
                </a:solidFill>
                <a:latin typeface="Times New Roman" pitchFamily="18" charset="0"/>
                <a:cs typeface="Times New Roman" pitchFamily="18" charset="0"/>
              </a:rPr>
              <a:t>расходования</a:t>
            </a:r>
            <a:r>
              <a:rPr sz="2000" b="1" spc="-50" dirty="0">
                <a:solidFill>
                  <a:srgbClr val="35467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spc="-10" dirty="0">
                <a:solidFill>
                  <a:srgbClr val="354675"/>
                </a:solidFill>
                <a:latin typeface="Times New Roman" pitchFamily="18" charset="0"/>
                <a:cs typeface="Times New Roman" pitchFamily="18" charset="0"/>
              </a:rPr>
              <a:t>бюджета </a:t>
            </a:r>
            <a:r>
              <a:rPr sz="2000" b="1" dirty="0">
                <a:solidFill>
                  <a:srgbClr val="354675"/>
                </a:solidFill>
                <a:latin typeface="Times New Roman" pitchFamily="18" charset="0"/>
                <a:cs typeface="Times New Roman" pitchFamily="18" charset="0"/>
              </a:rPr>
              <a:t>затрагивают</a:t>
            </a:r>
            <a:r>
              <a:rPr sz="2000" b="1" spc="-70" dirty="0">
                <a:solidFill>
                  <a:srgbClr val="35467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dirty="0">
                <a:solidFill>
                  <a:srgbClr val="354675"/>
                </a:solidFill>
                <a:latin typeface="Times New Roman" pitchFamily="18" charset="0"/>
                <a:cs typeface="Times New Roman" pitchFamily="18" charset="0"/>
              </a:rPr>
              <a:t>интересы</a:t>
            </a:r>
            <a:r>
              <a:rPr sz="2000" b="1" spc="-75" dirty="0">
                <a:solidFill>
                  <a:srgbClr val="35467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dirty="0">
                <a:solidFill>
                  <a:srgbClr val="354675"/>
                </a:solidFill>
                <a:latin typeface="Times New Roman" pitchFamily="18" charset="0"/>
                <a:cs typeface="Times New Roman" pitchFamily="18" charset="0"/>
              </a:rPr>
              <a:t>каждого</a:t>
            </a:r>
            <a:r>
              <a:rPr sz="2000" b="1" spc="-65" dirty="0">
                <a:solidFill>
                  <a:srgbClr val="35467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spc="-10" dirty="0" err="1">
                <a:solidFill>
                  <a:srgbClr val="354675"/>
                </a:solidFill>
                <a:latin typeface="Times New Roman" pitchFamily="18" charset="0"/>
                <a:cs typeface="Times New Roman" pitchFamily="18" charset="0"/>
              </a:rPr>
              <a:t>жителя</a:t>
            </a:r>
            <a:r>
              <a:rPr sz="2000" b="1" spc="-10" dirty="0">
                <a:solidFill>
                  <a:srgbClr val="35467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rgbClr val="354675"/>
                </a:solidFill>
                <a:latin typeface="Times New Roman" pitchFamily="18" charset="0"/>
                <a:cs typeface="Times New Roman" pitchFamily="18" charset="0"/>
              </a:rPr>
              <a:t>Прохладненского</a:t>
            </a:r>
            <a:r>
              <a:rPr sz="2000" b="1" spc="-50" dirty="0" smtClean="0">
                <a:solidFill>
                  <a:srgbClr val="35467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spc="-10" dirty="0">
                <a:solidFill>
                  <a:srgbClr val="354675"/>
                </a:solidFill>
                <a:latin typeface="Times New Roman" pitchFamily="18" charset="0"/>
                <a:cs typeface="Times New Roman" pitchFamily="18" charset="0"/>
              </a:rPr>
              <a:t>муниципального</a:t>
            </a:r>
            <a:r>
              <a:rPr sz="2000" b="1" spc="-60" dirty="0">
                <a:solidFill>
                  <a:srgbClr val="35467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spc="-10" dirty="0">
                <a:solidFill>
                  <a:srgbClr val="354675"/>
                </a:solidFill>
                <a:latin typeface="Times New Roman" pitchFamily="18" charset="0"/>
                <a:cs typeface="Times New Roman" pitchFamily="18" charset="0"/>
              </a:rPr>
              <a:t>района</a:t>
            </a:r>
            <a:r>
              <a:rPr sz="1600" b="1" i="1" spc="-10" dirty="0">
                <a:solidFill>
                  <a:srgbClr val="354675"/>
                </a:solidFill>
                <a:latin typeface="Palatino Linotype"/>
                <a:cs typeface="Palatino Linotype"/>
              </a:rPr>
              <a:t>.</a:t>
            </a:r>
            <a:endParaRPr sz="1600" dirty="0">
              <a:latin typeface="Palatino Linotype"/>
              <a:cs typeface="Palatino Linotype"/>
            </a:endParaRPr>
          </a:p>
        </p:txBody>
      </p:sp>
      <p:pic>
        <p:nvPicPr>
          <p:cNvPr id="9" name="object 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65175" y="1679448"/>
            <a:ext cx="1746504" cy="1164336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788024" y="3429000"/>
            <a:ext cx="3923543" cy="2222751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390801" y="260648"/>
            <a:ext cx="81932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>
                <a:solidFill>
                  <a:srgbClr val="000099"/>
                </a:solidFill>
                <a:latin typeface="Monotype Corsiva" panose="03010101010201010101" pitchFamily="66" charset="0"/>
                <a:cs typeface="Times New Roman" pitchFamily="18" charset="0"/>
              </a:rPr>
              <a:t>Уважаемые жители </a:t>
            </a:r>
            <a:r>
              <a:rPr lang="ru-RU" sz="3600" b="1" dirty="0" err="1">
                <a:solidFill>
                  <a:srgbClr val="000099"/>
                </a:solidFill>
                <a:latin typeface="Monotype Corsiva" panose="03010101010201010101" pitchFamily="66" charset="0"/>
                <a:cs typeface="Times New Roman" pitchFamily="18" charset="0"/>
              </a:rPr>
              <a:t>Прохладненского</a:t>
            </a:r>
            <a:r>
              <a:rPr lang="ru-RU" sz="3600" b="1" dirty="0">
                <a:solidFill>
                  <a:srgbClr val="000099"/>
                </a:solidFill>
                <a:latin typeface="Monotype Corsiva" panose="03010101010201010101" pitchFamily="66" charset="0"/>
                <a:cs typeface="Times New Roman" pitchFamily="18" charset="0"/>
              </a:rPr>
              <a:t> района!</a:t>
            </a:r>
          </a:p>
        </p:txBody>
      </p:sp>
    </p:spTree>
    <p:extLst>
      <p:ext uri="{BB962C8B-B14F-4D97-AF65-F5344CB8AC3E}">
        <p14:creationId xmlns:p14="http://schemas.microsoft.com/office/powerpoint/2010/main" val="18231919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 descr="фон мой.jpg"/>
          <p:cNvPicPr>
            <a:picLocks noChangeAspect="1"/>
          </p:cNvPicPr>
          <p:nvPr/>
        </p:nvPicPr>
        <p:blipFill>
          <a:blip r:embed="rId2" cstate="print">
            <a:lum bright="60000" contrast="-7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extBox 12"/>
          <p:cNvSpPr txBox="1"/>
          <p:nvPr/>
        </p:nvSpPr>
        <p:spPr>
          <a:xfrm>
            <a:off x="251520" y="116633"/>
            <a:ext cx="87129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endParaRPr lang="ru-RU" sz="1600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endParaRPr lang="ru-RU" sz="1600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6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60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object 10"/>
          <p:cNvSpPr/>
          <p:nvPr/>
        </p:nvSpPr>
        <p:spPr>
          <a:xfrm>
            <a:off x="0" y="0"/>
            <a:ext cx="9468544" cy="108356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algn="ctr"/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ПРОХЛАДНЕНСКИЙ МУНИЦИПАЛЬНЫЙ РАЙОН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928286" y="1196752"/>
            <a:ext cx="3041882" cy="4247317"/>
          </a:xfrm>
          <a:prstGeom prst="rect">
            <a:avLst/>
          </a:prstGeom>
          <a:solidFill>
            <a:srgbClr val="99CC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0099"/>
                </a:solidFill>
                <a:latin typeface="Bookman Old Style" pitchFamily="18" charset="0"/>
              </a:rPr>
              <a:t>Сельские поселения:</a:t>
            </a:r>
          </a:p>
          <a:p>
            <a:pPr algn="ctr"/>
            <a:r>
              <a:rPr lang="ru-RU" b="1" dirty="0" smtClean="0">
                <a:solidFill>
                  <a:srgbClr val="000099"/>
                </a:solidFill>
                <a:latin typeface="Bookman Old Style" pitchFamily="18" charset="0"/>
              </a:rPr>
              <a:t>19</a:t>
            </a:r>
          </a:p>
          <a:p>
            <a:pPr lvl="0"/>
            <a:r>
              <a:rPr lang="ru-RU" i="1" dirty="0" err="1">
                <a:solidFill>
                  <a:srgbClr val="000099"/>
                </a:solidFill>
                <a:latin typeface="Bahnschrift SemiBold SemiConden" pitchFamily="34" charset="0"/>
              </a:rPr>
              <a:t>Алтуд</a:t>
            </a:r>
            <a:r>
              <a:rPr lang="ru-RU" i="1" dirty="0">
                <a:solidFill>
                  <a:srgbClr val="000099"/>
                </a:solidFill>
                <a:latin typeface="Bahnschrift SemiBold SemiConden" pitchFamily="34" charset="0"/>
              </a:rPr>
              <a:t>, Благовещенка</a:t>
            </a:r>
          </a:p>
          <a:p>
            <a:pPr lvl="0"/>
            <a:r>
              <a:rPr lang="ru-RU" i="1" dirty="0">
                <a:solidFill>
                  <a:srgbClr val="000099"/>
                </a:solidFill>
                <a:latin typeface="Bahnschrift SemiBold SemiConden" pitchFamily="34" charset="0"/>
              </a:rPr>
              <a:t>Дальнее, Заречное, Карагач, Красносельское, </a:t>
            </a:r>
            <a:r>
              <a:rPr lang="ru-RU" i="1" dirty="0" err="1">
                <a:solidFill>
                  <a:srgbClr val="000099"/>
                </a:solidFill>
                <a:latin typeface="Bahnschrift SemiBold SemiConden" pitchFamily="34" charset="0"/>
              </a:rPr>
              <a:t>Малакановское</a:t>
            </a:r>
            <a:r>
              <a:rPr lang="ru-RU" i="1" dirty="0">
                <a:solidFill>
                  <a:srgbClr val="000099"/>
                </a:solidFill>
                <a:latin typeface="Bahnschrift SemiBold SemiConden" pitchFamily="34" charset="0"/>
              </a:rPr>
              <a:t>, Ново-Полтавское, </a:t>
            </a:r>
            <a:r>
              <a:rPr lang="ru-RU" i="1" dirty="0" err="1">
                <a:solidFill>
                  <a:srgbClr val="000099"/>
                </a:solidFill>
                <a:latin typeface="Bahnschrift SemiBold SemiConden" pitchFamily="34" charset="0"/>
              </a:rPr>
              <a:t>Прималкинское</a:t>
            </a:r>
            <a:r>
              <a:rPr lang="ru-RU" i="1" dirty="0">
                <a:solidFill>
                  <a:srgbClr val="000099"/>
                </a:solidFill>
                <a:latin typeface="Bahnschrift SemiBold SemiConden" pitchFamily="34" charset="0"/>
              </a:rPr>
              <a:t>, </a:t>
            </a:r>
          </a:p>
          <a:p>
            <a:pPr lvl="0"/>
            <a:r>
              <a:rPr lang="ru-RU" i="1" dirty="0">
                <a:solidFill>
                  <a:srgbClr val="000099"/>
                </a:solidFill>
                <a:latin typeface="Bahnschrift SemiBold SemiConden" pitchFamily="34" charset="0"/>
              </a:rPr>
              <a:t>Пролетарское, </a:t>
            </a:r>
            <a:r>
              <a:rPr lang="ru-RU" i="1" dirty="0" err="1">
                <a:solidFill>
                  <a:srgbClr val="000099"/>
                </a:solidFill>
                <a:latin typeface="Bahnschrift SemiBold SemiConden" pitchFamily="34" charset="0"/>
              </a:rPr>
              <a:t>Псыншоко</a:t>
            </a:r>
            <a:r>
              <a:rPr lang="ru-RU" i="1" dirty="0">
                <a:solidFill>
                  <a:srgbClr val="000099"/>
                </a:solidFill>
                <a:latin typeface="Bahnschrift SemiBold SemiConden" pitchFamily="34" charset="0"/>
              </a:rPr>
              <a:t>, Советское, станица </a:t>
            </a:r>
            <a:r>
              <a:rPr lang="ru-RU" i="1" dirty="0" err="1">
                <a:solidFill>
                  <a:srgbClr val="000099"/>
                </a:solidFill>
                <a:latin typeface="Bahnschrift SemiBold SemiConden" pitchFamily="34" charset="0"/>
              </a:rPr>
              <a:t>Екатериноградская</a:t>
            </a:r>
            <a:r>
              <a:rPr lang="ru-RU" i="1" dirty="0">
                <a:solidFill>
                  <a:srgbClr val="000099"/>
                </a:solidFill>
                <a:latin typeface="Bahnschrift SemiBold SemiConden" pitchFamily="34" charset="0"/>
              </a:rPr>
              <a:t>, </a:t>
            </a:r>
          </a:p>
          <a:p>
            <a:pPr lvl="0"/>
            <a:r>
              <a:rPr lang="ru-RU" i="1" dirty="0">
                <a:solidFill>
                  <a:srgbClr val="000099"/>
                </a:solidFill>
                <a:latin typeface="Bahnschrift SemiBold SemiConden" pitchFamily="34" charset="0"/>
              </a:rPr>
              <a:t>станица </a:t>
            </a:r>
            <a:r>
              <a:rPr lang="ru-RU" i="1" dirty="0" err="1">
                <a:solidFill>
                  <a:srgbClr val="000099"/>
                </a:solidFill>
                <a:latin typeface="Bahnschrift SemiBold SemiConden" pitchFamily="34" charset="0"/>
              </a:rPr>
              <a:t>Приближная</a:t>
            </a:r>
            <a:r>
              <a:rPr lang="ru-RU" i="1" dirty="0">
                <a:solidFill>
                  <a:srgbClr val="000099"/>
                </a:solidFill>
                <a:latin typeface="Bahnschrift SemiBold SemiConden" pitchFamily="34" charset="0"/>
              </a:rPr>
              <a:t>, </a:t>
            </a:r>
            <a:endParaRPr lang="ru-RU" i="1" dirty="0" smtClean="0">
              <a:solidFill>
                <a:srgbClr val="000099"/>
              </a:solidFill>
              <a:latin typeface="Bahnschrift SemiBold SemiConden" pitchFamily="34" charset="0"/>
            </a:endParaRPr>
          </a:p>
          <a:p>
            <a:pPr lvl="0"/>
            <a:r>
              <a:rPr lang="ru-RU" i="1" dirty="0" smtClean="0">
                <a:solidFill>
                  <a:srgbClr val="000099"/>
                </a:solidFill>
                <a:latin typeface="Bahnschrift SemiBold SemiConden" pitchFamily="34" charset="0"/>
              </a:rPr>
              <a:t>станица Солдатская</a:t>
            </a:r>
            <a:r>
              <a:rPr lang="ru-RU" i="1" dirty="0">
                <a:solidFill>
                  <a:srgbClr val="000099"/>
                </a:solidFill>
                <a:latin typeface="Bahnschrift SemiBold SemiConden" pitchFamily="34" charset="0"/>
              </a:rPr>
              <a:t>, Ульяновское, Учебное, Черниговское, Янтарное</a:t>
            </a:r>
          </a:p>
          <a:p>
            <a:pPr algn="ctr"/>
            <a:endParaRPr lang="ru-RU" i="1" dirty="0">
              <a:solidFill>
                <a:srgbClr val="000099"/>
              </a:solidFill>
              <a:latin typeface="Bahnschrift SemiBold SemiConden" pitchFamily="34" charset="0"/>
            </a:endParaRPr>
          </a:p>
        </p:txBody>
      </p:sp>
      <p:pic>
        <p:nvPicPr>
          <p:cNvPr id="24" name="Рисунок 23" descr="село1.jpg"/>
          <p:cNvPicPr>
            <a:picLocks noChangeAspect="1"/>
          </p:cNvPicPr>
          <p:nvPr/>
        </p:nvPicPr>
        <p:blipFill>
          <a:blip r:embed="rId4" cstate="print"/>
          <a:srcRect l="11765" t="16609" r="17647" b="11419"/>
          <a:stretch>
            <a:fillRect/>
          </a:stretch>
        </p:blipFill>
        <p:spPr>
          <a:xfrm>
            <a:off x="216421" y="947630"/>
            <a:ext cx="1080120" cy="11701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Picture 2" descr="C:\Users\LogvinovaAN\Pictures\karta_prohladnenskogo_raiona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204864"/>
            <a:ext cx="5697537" cy="4076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6010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Рисунок 44" descr="фон мой.jpg"/>
          <p:cNvPicPr>
            <a:picLocks noChangeAspect="1"/>
          </p:cNvPicPr>
          <p:nvPr/>
        </p:nvPicPr>
        <p:blipFill>
          <a:blip r:embed="rId2" cstate="print">
            <a:lum bright="60000" contrast="-7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2" name="object 2"/>
          <p:cNvGrpSpPr/>
          <p:nvPr/>
        </p:nvGrpSpPr>
        <p:grpSpPr>
          <a:xfrm>
            <a:off x="6472442" y="1755256"/>
            <a:ext cx="2042577" cy="2929346"/>
            <a:chOff x="7275613" y="1845817"/>
            <a:chExt cx="2388680" cy="3227705"/>
          </a:xfrm>
        </p:grpSpPr>
        <p:pic>
          <p:nvPicPr>
            <p:cNvPr id="3" name="object 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377938" y="1910524"/>
              <a:ext cx="2286355" cy="2213672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7275613" y="1845817"/>
              <a:ext cx="2287270" cy="3227705"/>
            </a:xfrm>
            <a:custGeom>
              <a:avLst/>
              <a:gdLst/>
              <a:ahLst/>
              <a:cxnLst/>
              <a:rect l="l" t="t" r="r" b="b"/>
              <a:pathLst>
                <a:path w="2287270" h="3227704">
                  <a:moveTo>
                    <a:pt x="0" y="0"/>
                  </a:moveTo>
                  <a:lnTo>
                    <a:pt x="2287193" y="0"/>
                  </a:lnTo>
                  <a:lnTo>
                    <a:pt x="2287193" y="3227539"/>
                  </a:lnTo>
                  <a:lnTo>
                    <a:pt x="0" y="3227539"/>
                  </a:lnTo>
                  <a:lnTo>
                    <a:pt x="0" y="0"/>
                  </a:lnTo>
                  <a:close/>
                </a:path>
              </a:pathLst>
            </a:custGeom>
            <a:ln w="33564">
              <a:solidFill>
                <a:srgbClr val="5B9BD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427711" y="4377264"/>
              <a:ext cx="2062897" cy="360154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611518" y="4686814"/>
              <a:ext cx="1695284" cy="360678"/>
            </a:xfrm>
            <a:prstGeom prst="rect">
              <a:avLst/>
            </a:prstGeom>
          </p:spPr>
        </p:pic>
      </p:grpSp>
      <p:grpSp>
        <p:nvGrpSpPr>
          <p:cNvPr id="11" name="object 11"/>
          <p:cNvGrpSpPr/>
          <p:nvPr/>
        </p:nvGrpSpPr>
        <p:grpSpPr>
          <a:xfrm>
            <a:off x="467544" y="1084055"/>
            <a:ext cx="8080275" cy="5336045"/>
            <a:chOff x="746736" y="1194468"/>
            <a:chExt cx="9249475" cy="5530563"/>
          </a:xfrm>
        </p:grpSpPr>
        <p:sp>
          <p:nvSpPr>
            <p:cNvPr id="12" name="object 12"/>
            <p:cNvSpPr/>
            <p:nvPr/>
          </p:nvSpPr>
          <p:spPr>
            <a:xfrm>
              <a:off x="2335466" y="1845513"/>
              <a:ext cx="4206875" cy="894080"/>
            </a:xfrm>
            <a:custGeom>
              <a:avLst/>
              <a:gdLst/>
              <a:ahLst/>
              <a:cxnLst/>
              <a:rect l="l" t="t" r="r" b="b"/>
              <a:pathLst>
                <a:path w="4206875" h="894080">
                  <a:moveTo>
                    <a:pt x="3711117" y="893470"/>
                  </a:moveTo>
                  <a:lnTo>
                    <a:pt x="0" y="893470"/>
                  </a:lnTo>
                  <a:lnTo>
                    <a:pt x="0" y="0"/>
                  </a:lnTo>
                  <a:lnTo>
                    <a:pt x="3711117" y="0"/>
                  </a:lnTo>
                  <a:lnTo>
                    <a:pt x="4206773" y="444601"/>
                  </a:lnTo>
                  <a:lnTo>
                    <a:pt x="3711117" y="893470"/>
                  </a:lnTo>
                  <a:close/>
                </a:path>
              </a:pathLst>
            </a:custGeom>
            <a:solidFill>
              <a:srgbClr val="FFC61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1015796" y="1845513"/>
              <a:ext cx="1320165" cy="1906270"/>
            </a:xfrm>
            <a:custGeom>
              <a:avLst/>
              <a:gdLst/>
              <a:ahLst/>
              <a:cxnLst/>
              <a:rect l="l" t="t" r="r" b="b"/>
              <a:pathLst>
                <a:path w="1320164" h="1906270">
                  <a:moveTo>
                    <a:pt x="0" y="1905749"/>
                  </a:moveTo>
                  <a:lnTo>
                    <a:pt x="0" y="1602041"/>
                  </a:lnTo>
                  <a:lnTo>
                    <a:pt x="1319669" y="0"/>
                  </a:lnTo>
                  <a:lnTo>
                    <a:pt x="1319669" y="893571"/>
                  </a:lnTo>
                  <a:lnTo>
                    <a:pt x="0" y="1905749"/>
                  </a:lnTo>
                  <a:close/>
                </a:path>
              </a:pathLst>
            </a:custGeom>
            <a:solidFill>
              <a:srgbClr val="FF52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1015796" y="1845513"/>
              <a:ext cx="1320165" cy="1906270"/>
            </a:xfrm>
            <a:custGeom>
              <a:avLst/>
              <a:gdLst/>
              <a:ahLst/>
              <a:cxnLst/>
              <a:rect l="l" t="t" r="r" b="b"/>
              <a:pathLst>
                <a:path w="1320164" h="1906270">
                  <a:moveTo>
                    <a:pt x="0" y="1905749"/>
                  </a:moveTo>
                  <a:lnTo>
                    <a:pt x="0" y="1602041"/>
                  </a:lnTo>
                  <a:lnTo>
                    <a:pt x="1319669" y="0"/>
                  </a:lnTo>
                  <a:lnTo>
                    <a:pt x="1319669" y="893571"/>
                  </a:lnTo>
                  <a:lnTo>
                    <a:pt x="0" y="1905749"/>
                  </a:lnTo>
                  <a:close/>
                </a:path>
              </a:pathLst>
            </a:custGeom>
            <a:solidFill>
              <a:srgbClr val="5B9B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2331199" y="2835973"/>
              <a:ext cx="4211320" cy="890269"/>
            </a:xfrm>
            <a:custGeom>
              <a:avLst/>
              <a:gdLst/>
              <a:ahLst/>
              <a:cxnLst/>
              <a:rect l="l" t="t" r="r" b="b"/>
              <a:pathLst>
                <a:path w="4211320" h="890270">
                  <a:moveTo>
                    <a:pt x="3714838" y="889685"/>
                  </a:moveTo>
                  <a:lnTo>
                    <a:pt x="0" y="889685"/>
                  </a:lnTo>
                  <a:lnTo>
                    <a:pt x="0" y="0"/>
                  </a:lnTo>
                  <a:lnTo>
                    <a:pt x="3714838" y="0"/>
                  </a:lnTo>
                  <a:lnTo>
                    <a:pt x="4211040" y="444588"/>
                  </a:lnTo>
                  <a:lnTo>
                    <a:pt x="3714838" y="889685"/>
                  </a:lnTo>
                  <a:close/>
                </a:path>
              </a:pathLst>
            </a:custGeom>
            <a:solidFill>
              <a:srgbClr val="46D1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1015796" y="2836468"/>
              <a:ext cx="1320165" cy="1251585"/>
            </a:xfrm>
            <a:custGeom>
              <a:avLst/>
              <a:gdLst/>
              <a:ahLst/>
              <a:cxnLst/>
              <a:rect l="l" t="t" r="r" b="b"/>
              <a:pathLst>
                <a:path w="1320164" h="1251585">
                  <a:moveTo>
                    <a:pt x="0" y="1251496"/>
                  </a:moveTo>
                  <a:lnTo>
                    <a:pt x="0" y="947737"/>
                  </a:lnTo>
                  <a:lnTo>
                    <a:pt x="1319669" y="0"/>
                  </a:lnTo>
                  <a:lnTo>
                    <a:pt x="1319669" y="890193"/>
                  </a:lnTo>
                  <a:lnTo>
                    <a:pt x="0" y="1251496"/>
                  </a:lnTo>
                  <a:close/>
                </a:path>
              </a:pathLst>
            </a:custGeom>
            <a:solidFill>
              <a:srgbClr val="FDB82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1015796" y="2836468"/>
              <a:ext cx="1320165" cy="1251585"/>
            </a:xfrm>
            <a:custGeom>
              <a:avLst/>
              <a:gdLst/>
              <a:ahLst/>
              <a:cxnLst/>
              <a:rect l="l" t="t" r="r" b="b"/>
              <a:pathLst>
                <a:path w="1320164" h="1251585">
                  <a:moveTo>
                    <a:pt x="0" y="1251496"/>
                  </a:moveTo>
                  <a:lnTo>
                    <a:pt x="0" y="947737"/>
                  </a:lnTo>
                  <a:lnTo>
                    <a:pt x="1319669" y="0"/>
                  </a:lnTo>
                  <a:lnTo>
                    <a:pt x="1319669" y="890193"/>
                  </a:lnTo>
                  <a:lnTo>
                    <a:pt x="0" y="1251496"/>
                  </a:lnTo>
                  <a:close/>
                </a:path>
              </a:pathLst>
            </a:custGeom>
            <a:solidFill>
              <a:srgbClr val="32CB3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2335466" y="3827462"/>
              <a:ext cx="4281805" cy="890269"/>
            </a:xfrm>
            <a:custGeom>
              <a:avLst/>
              <a:gdLst/>
              <a:ahLst/>
              <a:cxnLst/>
              <a:rect l="l" t="t" r="r" b="b"/>
              <a:pathLst>
                <a:path w="4281805" h="890270">
                  <a:moveTo>
                    <a:pt x="3777449" y="889698"/>
                  </a:moveTo>
                  <a:lnTo>
                    <a:pt x="0" y="889698"/>
                  </a:lnTo>
                  <a:lnTo>
                    <a:pt x="0" y="0"/>
                  </a:lnTo>
                  <a:lnTo>
                    <a:pt x="3777449" y="0"/>
                  </a:lnTo>
                  <a:lnTo>
                    <a:pt x="4281385" y="444842"/>
                  </a:lnTo>
                  <a:lnTo>
                    <a:pt x="3777449" y="889698"/>
                  </a:lnTo>
                  <a:close/>
                </a:path>
              </a:pathLst>
            </a:custGeom>
            <a:solidFill>
              <a:srgbClr val="FF4F6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1015796" y="3827462"/>
              <a:ext cx="1320165" cy="890269"/>
            </a:xfrm>
            <a:custGeom>
              <a:avLst/>
              <a:gdLst/>
              <a:ahLst/>
              <a:cxnLst/>
              <a:rect l="l" t="t" r="r" b="b"/>
              <a:pathLst>
                <a:path w="1320164" h="890270">
                  <a:moveTo>
                    <a:pt x="1319669" y="889698"/>
                  </a:moveTo>
                  <a:lnTo>
                    <a:pt x="0" y="596747"/>
                  </a:lnTo>
                  <a:lnTo>
                    <a:pt x="0" y="292900"/>
                  </a:lnTo>
                  <a:lnTo>
                    <a:pt x="1319669" y="0"/>
                  </a:lnTo>
                  <a:lnTo>
                    <a:pt x="1319669" y="889698"/>
                  </a:lnTo>
                  <a:close/>
                </a:path>
              </a:pathLst>
            </a:custGeom>
            <a:solidFill>
              <a:srgbClr val="EB1A5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1015796" y="3827462"/>
              <a:ext cx="1320165" cy="890269"/>
            </a:xfrm>
            <a:custGeom>
              <a:avLst/>
              <a:gdLst/>
              <a:ahLst/>
              <a:cxnLst/>
              <a:rect l="l" t="t" r="r" b="b"/>
              <a:pathLst>
                <a:path w="1320164" h="890270">
                  <a:moveTo>
                    <a:pt x="1319669" y="889698"/>
                  </a:moveTo>
                  <a:lnTo>
                    <a:pt x="0" y="596747"/>
                  </a:lnTo>
                  <a:lnTo>
                    <a:pt x="0" y="292900"/>
                  </a:lnTo>
                  <a:lnTo>
                    <a:pt x="1319669" y="0"/>
                  </a:lnTo>
                  <a:lnTo>
                    <a:pt x="1319669" y="889698"/>
                  </a:lnTo>
                  <a:close/>
                </a:path>
              </a:pathLst>
            </a:custGeom>
            <a:solidFill>
              <a:srgbClr val="EC7C3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2335466" y="4815725"/>
              <a:ext cx="4206875" cy="893444"/>
            </a:xfrm>
            <a:custGeom>
              <a:avLst/>
              <a:gdLst/>
              <a:ahLst/>
              <a:cxnLst/>
              <a:rect l="l" t="t" r="r" b="b"/>
              <a:pathLst>
                <a:path w="4206875" h="893445">
                  <a:moveTo>
                    <a:pt x="3711117" y="892924"/>
                  </a:moveTo>
                  <a:lnTo>
                    <a:pt x="0" y="892924"/>
                  </a:lnTo>
                  <a:lnTo>
                    <a:pt x="0" y="0"/>
                  </a:lnTo>
                  <a:lnTo>
                    <a:pt x="3711117" y="0"/>
                  </a:lnTo>
                  <a:lnTo>
                    <a:pt x="4206773" y="448271"/>
                  </a:lnTo>
                  <a:lnTo>
                    <a:pt x="3711117" y="892924"/>
                  </a:lnTo>
                  <a:close/>
                </a:path>
              </a:pathLst>
            </a:custGeom>
            <a:solidFill>
              <a:srgbClr val="1FB1C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1015796" y="4456658"/>
              <a:ext cx="1320165" cy="1251585"/>
            </a:xfrm>
            <a:custGeom>
              <a:avLst/>
              <a:gdLst/>
              <a:ahLst/>
              <a:cxnLst/>
              <a:rect l="l" t="t" r="r" b="b"/>
              <a:pathLst>
                <a:path w="1320164" h="1251585">
                  <a:moveTo>
                    <a:pt x="1319669" y="1251496"/>
                  </a:moveTo>
                  <a:lnTo>
                    <a:pt x="0" y="303758"/>
                  </a:lnTo>
                  <a:lnTo>
                    <a:pt x="0" y="0"/>
                  </a:lnTo>
                  <a:lnTo>
                    <a:pt x="1319669" y="358279"/>
                  </a:lnTo>
                  <a:lnTo>
                    <a:pt x="1319669" y="1251496"/>
                  </a:lnTo>
                  <a:close/>
                </a:path>
              </a:pathLst>
            </a:custGeom>
            <a:solidFill>
              <a:srgbClr val="118AD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1015796" y="4456658"/>
              <a:ext cx="1320165" cy="1251585"/>
            </a:xfrm>
            <a:custGeom>
              <a:avLst/>
              <a:gdLst/>
              <a:ahLst/>
              <a:cxnLst/>
              <a:rect l="l" t="t" r="r" b="b"/>
              <a:pathLst>
                <a:path w="1320164" h="1251585">
                  <a:moveTo>
                    <a:pt x="1319669" y="1251496"/>
                  </a:moveTo>
                  <a:lnTo>
                    <a:pt x="0" y="303758"/>
                  </a:lnTo>
                  <a:lnTo>
                    <a:pt x="0" y="0"/>
                  </a:lnTo>
                  <a:lnTo>
                    <a:pt x="1319669" y="358279"/>
                  </a:lnTo>
                  <a:lnTo>
                    <a:pt x="1319669" y="1251496"/>
                  </a:lnTo>
                  <a:close/>
                </a:path>
              </a:pathLst>
            </a:custGeom>
            <a:solidFill>
              <a:srgbClr val="BE9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2328024" y="5810453"/>
              <a:ext cx="4214495" cy="906780"/>
            </a:xfrm>
            <a:custGeom>
              <a:avLst/>
              <a:gdLst/>
              <a:ahLst/>
              <a:cxnLst/>
              <a:rect l="l" t="t" r="r" b="b"/>
              <a:pathLst>
                <a:path w="4214495" h="906779">
                  <a:moveTo>
                    <a:pt x="3718217" y="906754"/>
                  </a:moveTo>
                  <a:lnTo>
                    <a:pt x="0" y="906754"/>
                  </a:lnTo>
                  <a:lnTo>
                    <a:pt x="0" y="0"/>
                  </a:lnTo>
                  <a:lnTo>
                    <a:pt x="3718217" y="0"/>
                  </a:lnTo>
                  <a:lnTo>
                    <a:pt x="4214215" y="455206"/>
                  </a:lnTo>
                  <a:lnTo>
                    <a:pt x="3718217" y="906754"/>
                  </a:lnTo>
                  <a:close/>
                </a:path>
              </a:pathLst>
            </a:custGeom>
            <a:solidFill>
              <a:srgbClr val="007CF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1015796" y="4793361"/>
              <a:ext cx="1320165" cy="1906270"/>
            </a:xfrm>
            <a:custGeom>
              <a:avLst/>
              <a:gdLst/>
              <a:ahLst/>
              <a:cxnLst/>
              <a:rect l="l" t="t" r="r" b="b"/>
              <a:pathLst>
                <a:path w="1320164" h="1906270">
                  <a:moveTo>
                    <a:pt x="1319669" y="1905736"/>
                  </a:moveTo>
                  <a:lnTo>
                    <a:pt x="0" y="303707"/>
                  </a:lnTo>
                  <a:lnTo>
                    <a:pt x="0" y="0"/>
                  </a:lnTo>
                  <a:lnTo>
                    <a:pt x="1319669" y="1012825"/>
                  </a:lnTo>
                  <a:lnTo>
                    <a:pt x="1319669" y="1905736"/>
                  </a:lnTo>
                  <a:close/>
                </a:path>
              </a:pathLst>
            </a:custGeom>
            <a:solidFill>
              <a:srgbClr val="68A61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1015796" y="4793361"/>
              <a:ext cx="1320165" cy="1931670"/>
            </a:xfrm>
            <a:custGeom>
              <a:avLst/>
              <a:gdLst/>
              <a:ahLst/>
              <a:cxnLst/>
              <a:rect l="l" t="t" r="r" b="b"/>
              <a:pathLst>
                <a:path w="1320164" h="1931670">
                  <a:moveTo>
                    <a:pt x="1319669" y="1931289"/>
                  </a:moveTo>
                  <a:lnTo>
                    <a:pt x="0" y="307771"/>
                  </a:lnTo>
                  <a:lnTo>
                    <a:pt x="0" y="0"/>
                  </a:lnTo>
                  <a:lnTo>
                    <a:pt x="1319669" y="1026363"/>
                  </a:lnTo>
                  <a:lnTo>
                    <a:pt x="1319669" y="1931289"/>
                  </a:lnTo>
                  <a:close/>
                </a:path>
              </a:pathLst>
            </a:custGeom>
            <a:solidFill>
              <a:srgbClr val="2E549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7" name="object 2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114897" y="1194468"/>
              <a:ext cx="4582915" cy="294099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442614" y="1194468"/>
              <a:ext cx="1161445" cy="294099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348861" y="1194468"/>
              <a:ext cx="2469936" cy="294099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746736" y="1450199"/>
              <a:ext cx="9249475" cy="294099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039792" y="1705930"/>
              <a:ext cx="3950513" cy="294099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6787318" y="1705930"/>
              <a:ext cx="863092" cy="294099"/>
            </a:xfrm>
            <a:prstGeom prst="rect">
              <a:avLst/>
            </a:prstGeom>
          </p:spPr>
        </p:pic>
      </p:grpSp>
      <p:sp>
        <p:nvSpPr>
          <p:cNvPr id="33" name="object 33"/>
          <p:cNvSpPr txBox="1"/>
          <p:nvPr/>
        </p:nvSpPr>
        <p:spPr>
          <a:xfrm>
            <a:off x="737777" y="856885"/>
            <a:ext cx="7664344" cy="2922762"/>
          </a:xfrm>
          <a:prstGeom prst="rect">
            <a:avLst/>
          </a:prstGeom>
        </p:spPr>
        <p:txBody>
          <a:bodyPr vert="horz" wrap="square" lIns="0" tIns="10579" rIns="0" bIns="0" rtlCol="0">
            <a:spAutoFit/>
          </a:bodyPr>
          <a:lstStyle/>
          <a:p>
            <a:pPr marL="11135" marR="4454" indent="2227" algn="ctr">
              <a:lnSpc>
                <a:spcPct val="101699"/>
              </a:lnSpc>
              <a:spcBef>
                <a:spcPts val="83"/>
              </a:spcBef>
            </a:pPr>
            <a:r>
              <a:rPr sz="1400" b="1" i="1" dirty="0">
                <a:solidFill>
                  <a:srgbClr val="0000FF"/>
                </a:solidFill>
                <a:latin typeface="Times New Roman"/>
                <a:cs typeface="Times New Roman"/>
              </a:rPr>
              <a:t>Исполнение</a:t>
            </a:r>
            <a:r>
              <a:rPr sz="1400" b="1" i="1" spc="18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1400" b="1" i="1" dirty="0" err="1">
                <a:solidFill>
                  <a:srgbClr val="0000FF"/>
                </a:solidFill>
                <a:latin typeface="Times New Roman"/>
                <a:cs typeface="Times New Roman"/>
              </a:rPr>
              <a:t>бюджета</a:t>
            </a:r>
            <a:r>
              <a:rPr sz="1400" b="1" i="1" spc="9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lang="ru-RU" sz="1400" b="1" i="1" dirty="0" err="1" smtClean="0">
                <a:solidFill>
                  <a:srgbClr val="0000FF"/>
                </a:solidFill>
                <a:latin typeface="Times New Roman"/>
                <a:cs typeface="Times New Roman"/>
              </a:rPr>
              <a:t>Прохладненского</a:t>
            </a:r>
            <a:r>
              <a:rPr lang="ru-RU" sz="1400" b="1" i="1" dirty="0" smtClean="0">
                <a:solidFill>
                  <a:srgbClr val="0000FF"/>
                </a:solidFill>
                <a:latin typeface="Times New Roman"/>
                <a:cs typeface="Times New Roman"/>
              </a:rPr>
              <a:t> муниципального района</a:t>
            </a:r>
            <a:r>
              <a:rPr sz="1400" b="1" i="1" spc="4" dirty="0" smtClean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1400" b="1" i="1" dirty="0">
                <a:solidFill>
                  <a:srgbClr val="0000FF"/>
                </a:solidFill>
                <a:latin typeface="Times New Roman"/>
                <a:cs typeface="Times New Roman"/>
              </a:rPr>
              <a:t>осуществляется с</a:t>
            </a:r>
            <a:r>
              <a:rPr sz="1400" b="1" i="1" spc="4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1400" b="1" i="1" dirty="0">
                <a:solidFill>
                  <a:srgbClr val="0000FF"/>
                </a:solidFill>
                <a:latin typeface="Times New Roman"/>
                <a:cs typeface="Times New Roman"/>
              </a:rPr>
              <a:t>учетом</a:t>
            </a:r>
            <a:r>
              <a:rPr sz="1400" b="1" i="1" spc="4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1400" b="1" i="1" dirty="0">
                <a:solidFill>
                  <a:srgbClr val="0000FF"/>
                </a:solidFill>
                <a:latin typeface="Times New Roman"/>
                <a:cs typeface="Times New Roman"/>
              </a:rPr>
              <a:t>основных</a:t>
            </a:r>
            <a:r>
              <a:rPr sz="1400" b="1" i="1" spc="9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1400" b="1" i="1" spc="-9" dirty="0">
                <a:solidFill>
                  <a:srgbClr val="0000FF"/>
                </a:solidFill>
                <a:latin typeface="Times New Roman"/>
                <a:cs typeface="Times New Roman"/>
              </a:rPr>
              <a:t>направлений </a:t>
            </a:r>
            <a:r>
              <a:rPr sz="1400" b="1" i="1" dirty="0">
                <a:solidFill>
                  <a:srgbClr val="0000FF"/>
                </a:solidFill>
                <a:latin typeface="Times New Roman"/>
                <a:cs typeface="Times New Roman"/>
              </a:rPr>
              <a:t>бюджетной,</a:t>
            </a:r>
            <a:r>
              <a:rPr sz="1400" b="1" i="1" spc="9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1400" b="1" i="1" dirty="0">
                <a:solidFill>
                  <a:srgbClr val="0000FF"/>
                </a:solidFill>
                <a:latin typeface="Times New Roman"/>
                <a:cs typeface="Times New Roman"/>
              </a:rPr>
              <a:t>налоговой</a:t>
            </a:r>
            <a:r>
              <a:rPr sz="1400" b="1" i="1" spc="9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1400" b="1" i="1" dirty="0">
                <a:solidFill>
                  <a:srgbClr val="0000FF"/>
                </a:solidFill>
                <a:latin typeface="Times New Roman"/>
                <a:cs typeface="Times New Roman"/>
              </a:rPr>
              <a:t>политики,</a:t>
            </a:r>
            <a:r>
              <a:rPr sz="1400" b="1" i="1" spc="4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1400" b="1" i="1" dirty="0">
                <a:solidFill>
                  <a:srgbClr val="0000FF"/>
                </a:solidFill>
                <a:latin typeface="Times New Roman"/>
                <a:cs typeface="Times New Roman"/>
              </a:rPr>
              <a:t>которая</a:t>
            </a:r>
            <a:r>
              <a:rPr sz="1400" b="1" i="1" spc="9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1400" b="1" i="1" dirty="0">
                <a:solidFill>
                  <a:srgbClr val="0000FF"/>
                </a:solidFill>
                <a:latin typeface="Times New Roman"/>
                <a:cs typeface="Times New Roman"/>
              </a:rPr>
              <a:t>определяет</a:t>
            </a:r>
            <a:r>
              <a:rPr sz="1400" b="1" i="1" spc="9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1400" b="1" i="1" dirty="0">
                <a:solidFill>
                  <a:srgbClr val="0000FF"/>
                </a:solidFill>
                <a:latin typeface="Times New Roman"/>
                <a:cs typeface="Times New Roman"/>
              </a:rPr>
              <a:t>базовые</a:t>
            </a:r>
            <a:r>
              <a:rPr sz="1400" b="1" i="1" spc="9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1400" b="1" i="1" dirty="0">
                <a:solidFill>
                  <a:srgbClr val="0000FF"/>
                </a:solidFill>
                <a:latin typeface="Times New Roman"/>
                <a:cs typeface="Times New Roman"/>
              </a:rPr>
              <a:t>принципы,</a:t>
            </a:r>
            <a:r>
              <a:rPr sz="1400" b="1" i="1" spc="13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1400" b="1" i="1" dirty="0">
                <a:solidFill>
                  <a:srgbClr val="0000FF"/>
                </a:solidFill>
                <a:latin typeface="Times New Roman"/>
                <a:cs typeface="Times New Roman"/>
              </a:rPr>
              <a:t>условия</a:t>
            </a:r>
            <a:r>
              <a:rPr sz="1400" b="1" i="1" spc="9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1400" b="1" i="1" dirty="0">
                <a:solidFill>
                  <a:srgbClr val="0000FF"/>
                </a:solidFill>
                <a:latin typeface="Times New Roman"/>
                <a:cs typeface="Times New Roman"/>
              </a:rPr>
              <a:t>и</a:t>
            </a:r>
            <a:r>
              <a:rPr sz="1400" b="1" i="1" spc="9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1400" b="1" i="1" spc="-9" dirty="0">
                <a:solidFill>
                  <a:srgbClr val="0000FF"/>
                </a:solidFill>
                <a:latin typeface="Times New Roman"/>
                <a:cs typeface="Times New Roman"/>
              </a:rPr>
              <a:t>подходы </a:t>
            </a:r>
            <a:r>
              <a:rPr sz="1400" b="1" i="1" dirty="0">
                <a:solidFill>
                  <a:srgbClr val="0000FF"/>
                </a:solidFill>
                <a:latin typeface="Times New Roman"/>
                <a:cs typeface="Times New Roman"/>
              </a:rPr>
              <a:t>формирования</a:t>
            </a:r>
            <a:r>
              <a:rPr sz="1400" b="1" i="1" spc="4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1400" b="1" i="1" dirty="0">
                <a:solidFill>
                  <a:srgbClr val="0000FF"/>
                </a:solidFill>
                <a:latin typeface="Times New Roman"/>
                <a:cs typeface="Times New Roman"/>
              </a:rPr>
              <a:t>и</a:t>
            </a:r>
            <a:r>
              <a:rPr sz="1400" b="1" i="1" spc="4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1400" b="1" i="1" dirty="0" err="1">
                <a:solidFill>
                  <a:srgbClr val="0000FF"/>
                </a:solidFill>
                <a:latin typeface="Times New Roman"/>
                <a:cs typeface="Times New Roman"/>
              </a:rPr>
              <a:t>исполнения</a:t>
            </a:r>
            <a:r>
              <a:rPr sz="1400" b="1" i="1" spc="4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1400" b="1" i="1" dirty="0" err="1" smtClean="0">
                <a:solidFill>
                  <a:srgbClr val="0000FF"/>
                </a:solidFill>
                <a:latin typeface="Times New Roman"/>
                <a:cs typeface="Times New Roman"/>
              </a:rPr>
              <a:t>бюджета</a:t>
            </a:r>
            <a:endParaRPr lang="ru-RU" sz="1400" b="1" i="1" dirty="0" smtClean="0">
              <a:solidFill>
                <a:srgbClr val="0000FF"/>
              </a:solidFill>
              <a:latin typeface="Times New Roman"/>
              <a:cs typeface="Times New Roman"/>
            </a:endParaRPr>
          </a:p>
          <a:p>
            <a:pPr marL="11135" marR="4454" indent="2227" algn="ctr">
              <a:lnSpc>
                <a:spcPct val="101699"/>
              </a:lnSpc>
              <a:spcBef>
                <a:spcPts val="83"/>
              </a:spcBef>
            </a:pPr>
            <a:endParaRPr sz="1300" dirty="0">
              <a:latin typeface="Times New Roman"/>
              <a:cs typeface="Times New Roman"/>
            </a:endParaRPr>
          </a:p>
          <a:p>
            <a:pPr marL="1531669" marR="3464766" algn="ctr">
              <a:lnSpc>
                <a:spcPct val="101299"/>
              </a:lnSpc>
            </a:pPr>
            <a:r>
              <a:rPr sz="1300" b="1" dirty="0">
                <a:solidFill>
                  <a:srgbClr val="252525"/>
                </a:solidFill>
                <a:latin typeface="Times New Roman"/>
                <a:cs typeface="Times New Roman"/>
              </a:rPr>
              <a:t>Сохранение</a:t>
            </a:r>
            <a:r>
              <a:rPr sz="1300" b="1" spc="13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300" b="1" dirty="0">
                <a:solidFill>
                  <a:srgbClr val="252525"/>
                </a:solidFill>
                <a:latin typeface="Times New Roman"/>
                <a:cs typeface="Times New Roman"/>
              </a:rPr>
              <a:t>финансовой</a:t>
            </a:r>
            <a:r>
              <a:rPr sz="1300" b="1" spc="13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300" b="1" spc="-9" dirty="0">
                <a:solidFill>
                  <a:srgbClr val="252525"/>
                </a:solidFill>
                <a:latin typeface="Times New Roman"/>
                <a:cs typeface="Times New Roman"/>
              </a:rPr>
              <a:t>устойчивости </a:t>
            </a:r>
            <a:r>
              <a:rPr sz="1300" b="1" dirty="0">
                <a:solidFill>
                  <a:srgbClr val="252525"/>
                </a:solidFill>
                <a:latin typeface="Times New Roman"/>
                <a:cs typeface="Times New Roman"/>
              </a:rPr>
              <a:t>и</a:t>
            </a:r>
            <a:r>
              <a:rPr sz="1300" b="1" spc="13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300" b="1" dirty="0">
                <a:solidFill>
                  <a:srgbClr val="252525"/>
                </a:solidFill>
                <a:latin typeface="Times New Roman"/>
                <a:cs typeface="Times New Roman"/>
              </a:rPr>
              <a:t>развитие</a:t>
            </a:r>
            <a:r>
              <a:rPr sz="1300" b="1" spc="13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300" b="1" spc="-9" dirty="0">
                <a:solidFill>
                  <a:srgbClr val="252525"/>
                </a:solidFill>
                <a:latin typeface="Times New Roman"/>
                <a:cs typeface="Times New Roman"/>
              </a:rPr>
              <a:t>доходных</a:t>
            </a:r>
            <a:r>
              <a:rPr sz="1300" b="1" spc="18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300" b="1" spc="-9" dirty="0" err="1">
                <a:solidFill>
                  <a:srgbClr val="252525"/>
                </a:solidFill>
                <a:latin typeface="Times New Roman"/>
                <a:cs typeface="Times New Roman"/>
              </a:rPr>
              <a:t>источников</a:t>
            </a:r>
            <a:r>
              <a:rPr sz="1300" b="1" spc="-9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300" b="1" dirty="0" err="1" smtClean="0">
                <a:solidFill>
                  <a:srgbClr val="252525"/>
                </a:solidFill>
                <a:latin typeface="Times New Roman"/>
                <a:cs typeface="Times New Roman"/>
              </a:rPr>
              <a:t>бюджета</a:t>
            </a:r>
            <a:endParaRPr lang="ru-RU" sz="1300" b="1" dirty="0" smtClean="0">
              <a:solidFill>
                <a:srgbClr val="252525"/>
              </a:solidFill>
              <a:latin typeface="Times New Roman"/>
              <a:cs typeface="Times New Roman"/>
            </a:endParaRPr>
          </a:p>
          <a:p>
            <a:pPr marL="1531669" marR="3464766" algn="ctr">
              <a:lnSpc>
                <a:spcPct val="101299"/>
              </a:lnSpc>
            </a:pPr>
            <a:endParaRPr lang="ru-RU" sz="1900" dirty="0" smtClean="0">
              <a:latin typeface="Times New Roman"/>
              <a:cs typeface="Times New Roman"/>
            </a:endParaRPr>
          </a:p>
          <a:p>
            <a:pPr marL="1531669" marR="3464766" algn="ctr">
              <a:lnSpc>
                <a:spcPct val="101299"/>
              </a:lnSpc>
            </a:pPr>
            <a:endParaRPr sz="800" dirty="0">
              <a:latin typeface="Times New Roman"/>
              <a:cs typeface="Times New Roman"/>
            </a:endParaRPr>
          </a:p>
          <a:p>
            <a:pPr marL="1404169" marR="3402409" indent="22827" algn="ctr">
              <a:lnSpc>
                <a:spcPct val="101299"/>
              </a:lnSpc>
            </a:pPr>
            <a:r>
              <a:rPr sz="1300" b="1" dirty="0" err="1" smtClean="0">
                <a:solidFill>
                  <a:srgbClr val="3E384E"/>
                </a:solidFill>
                <a:latin typeface="Times New Roman"/>
                <a:cs typeface="Times New Roman"/>
              </a:rPr>
              <a:t>Повышение</a:t>
            </a:r>
            <a:r>
              <a:rPr lang="ru-RU" sz="1300" b="1" spc="13" dirty="0">
                <a:solidFill>
                  <a:srgbClr val="3E384E"/>
                </a:solidFill>
                <a:latin typeface="Times New Roman"/>
                <a:cs typeface="Times New Roman"/>
              </a:rPr>
              <a:t> </a:t>
            </a:r>
            <a:r>
              <a:rPr sz="1300" b="1" dirty="0" err="1" smtClean="0">
                <a:solidFill>
                  <a:srgbClr val="3E384E"/>
                </a:solidFill>
                <a:latin typeface="Times New Roman"/>
                <a:cs typeface="Times New Roman"/>
              </a:rPr>
              <a:t>эффективности</a:t>
            </a:r>
            <a:r>
              <a:rPr sz="1300" b="1" spc="18" dirty="0" smtClean="0">
                <a:solidFill>
                  <a:srgbClr val="3E384E"/>
                </a:solidFill>
                <a:latin typeface="Times New Roman"/>
                <a:cs typeface="Times New Roman"/>
              </a:rPr>
              <a:t> </a:t>
            </a:r>
            <a:r>
              <a:rPr sz="1300" b="1" spc="-9" dirty="0">
                <a:solidFill>
                  <a:srgbClr val="3E384E"/>
                </a:solidFill>
                <a:latin typeface="Times New Roman"/>
                <a:cs typeface="Times New Roman"/>
              </a:rPr>
              <a:t>управления </a:t>
            </a:r>
            <a:r>
              <a:rPr sz="1300" b="1" dirty="0">
                <a:solidFill>
                  <a:srgbClr val="3E384E"/>
                </a:solidFill>
                <a:latin typeface="Times New Roman"/>
                <a:cs typeface="Times New Roman"/>
              </a:rPr>
              <a:t>муниципальной</a:t>
            </a:r>
            <a:r>
              <a:rPr sz="1300" b="1" spc="35" dirty="0">
                <a:solidFill>
                  <a:srgbClr val="3E384E"/>
                </a:solidFill>
                <a:latin typeface="Times New Roman"/>
                <a:cs typeface="Times New Roman"/>
              </a:rPr>
              <a:t> </a:t>
            </a:r>
            <a:r>
              <a:rPr sz="1300" b="1" dirty="0">
                <a:solidFill>
                  <a:srgbClr val="3E384E"/>
                </a:solidFill>
                <a:latin typeface="Times New Roman"/>
                <a:cs typeface="Times New Roman"/>
              </a:rPr>
              <a:t>собственностью</a:t>
            </a:r>
            <a:r>
              <a:rPr sz="1300" b="1" spc="35" dirty="0">
                <a:solidFill>
                  <a:srgbClr val="3E384E"/>
                </a:solidFill>
                <a:latin typeface="Times New Roman"/>
                <a:cs typeface="Times New Roman"/>
              </a:rPr>
              <a:t> </a:t>
            </a:r>
            <a:r>
              <a:rPr sz="1300" b="1" dirty="0">
                <a:solidFill>
                  <a:srgbClr val="3E384E"/>
                </a:solidFill>
                <a:latin typeface="Times New Roman"/>
                <a:cs typeface="Times New Roman"/>
              </a:rPr>
              <a:t>с</a:t>
            </a:r>
            <a:r>
              <a:rPr sz="1300" b="1" spc="35" dirty="0">
                <a:solidFill>
                  <a:srgbClr val="3E384E"/>
                </a:solidFill>
                <a:latin typeface="Times New Roman"/>
                <a:cs typeface="Times New Roman"/>
              </a:rPr>
              <a:t> </a:t>
            </a:r>
            <a:r>
              <a:rPr sz="1300" b="1" spc="-9" dirty="0">
                <a:solidFill>
                  <a:srgbClr val="3E384E"/>
                </a:solidFill>
                <a:latin typeface="Times New Roman"/>
                <a:cs typeface="Times New Roman"/>
              </a:rPr>
              <a:t>целью </a:t>
            </a:r>
            <a:r>
              <a:rPr sz="1300" b="1" dirty="0">
                <a:solidFill>
                  <a:srgbClr val="3E384E"/>
                </a:solidFill>
                <a:latin typeface="Times New Roman"/>
                <a:cs typeface="Times New Roman"/>
              </a:rPr>
              <a:t>увеличения</a:t>
            </a:r>
            <a:r>
              <a:rPr sz="1300" b="1" spc="-4" dirty="0">
                <a:solidFill>
                  <a:srgbClr val="3E384E"/>
                </a:solidFill>
                <a:latin typeface="Times New Roman"/>
                <a:cs typeface="Times New Roman"/>
              </a:rPr>
              <a:t> </a:t>
            </a:r>
            <a:r>
              <a:rPr sz="1300" b="1" spc="-9" dirty="0">
                <a:solidFill>
                  <a:srgbClr val="3E384E"/>
                </a:solidFill>
                <a:latin typeface="Times New Roman"/>
                <a:cs typeface="Times New Roman"/>
              </a:rPr>
              <a:t>доходов</a:t>
            </a:r>
            <a:r>
              <a:rPr sz="1300" b="1" dirty="0">
                <a:solidFill>
                  <a:srgbClr val="3E384E"/>
                </a:solidFill>
                <a:latin typeface="Times New Roman"/>
                <a:cs typeface="Times New Roman"/>
              </a:rPr>
              <a:t> от</a:t>
            </a:r>
            <a:r>
              <a:rPr sz="1300" b="1" spc="-4" dirty="0">
                <a:solidFill>
                  <a:srgbClr val="3E384E"/>
                </a:solidFill>
                <a:latin typeface="Times New Roman"/>
                <a:cs typeface="Times New Roman"/>
              </a:rPr>
              <a:t> </a:t>
            </a:r>
            <a:r>
              <a:rPr sz="1300" b="1" dirty="0" err="1">
                <a:solidFill>
                  <a:srgbClr val="3E384E"/>
                </a:solidFill>
                <a:latin typeface="Times New Roman"/>
                <a:cs typeface="Times New Roman"/>
              </a:rPr>
              <a:t>её</a:t>
            </a:r>
            <a:r>
              <a:rPr sz="1300" b="1" dirty="0">
                <a:solidFill>
                  <a:srgbClr val="3E384E"/>
                </a:solidFill>
                <a:latin typeface="Times New Roman"/>
                <a:cs typeface="Times New Roman"/>
              </a:rPr>
              <a:t> </a:t>
            </a:r>
            <a:r>
              <a:rPr sz="1300" b="1" spc="-9" dirty="0" err="1" smtClean="0">
                <a:solidFill>
                  <a:srgbClr val="3E384E"/>
                </a:solidFill>
                <a:latin typeface="Times New Roman"/>
                <a:cs typeface="Times New Roman"/>
              </a:rPr>
              <a:t>использования</a:t>
            </a:r>
            <a:endParaRPr lang="ru-RU" sz="1300" b="1" spc="-9" dirty="0" smtClean="0">
              <a:solidFill>
                <a:srgbClr val="3E384E"/>
              </a:solidFill>
              <a:latin typeface="Times New Roman"/>
              <a:cs typeface="Times New Roman"/>
            </a:endParaRPr>
          </a:p>
          <a:p>
            <a:pPr marL="1404169" marR="3402409" indent="22827" algn="ctr">
              <a:lnSpc>
                <a:spcPct val="101299"/>
              </a:lnSpc>
            </a:pPr>
            <a:endParaRPr sz="1300" dirty="0">
              <a:latin typeface="Times New Roman"/>
              <a:cs typeface="Times New Roman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2132758" y="3552538"/>
            <a:ext cx="2952252" cy="956006"/>
          </a:xfrm>
          <a:prstGeom prst="rect">
            <a:avLst/>
          </a:prstGeom>
        </p:spPr>
        <p:txBody>
          <a:bodyPr vert="horz" wrap="square" lIns="0" tIns="10579" rIns="0" bIns="0" rtlCol="0">
            <a:spAutoFit/>
          </a:bodyPr>
          <a:lstStyle/>
          <a:p>
            <a:pPr marL="11135" marR="4454" algn="ctr">
              <a:lnSpc>
                <a:spcPct val="101299"/>
              </a:lnSpc>
              <a:spcBef>
                <a:spcPts val="83"/>
              </a:spcBef>
            </a:pPr>
            <a:endParaRPr lang="ru-RU" sz="800" b="1" dirty="0" smtClean="0">
              <a:solidFill>
                <a:srgbClr val="FFFFFF"/>
              </a:solidFill>
              <a:latin typeface="Times New Roman"/>
              <a:cs typeface="Times New Roman"/>
            </a:endParaRPr>
          </a:p>
          <a:p>
            <a:pPr marL="11135" marR="4454" algn="ctr">
              <a:lnSpc>
                <a:spcPct val="101299"/>
              </a:lnSpc>
              <a:spcBef>
                <a:spcPts val="83"/>
              </a:spcBef>
            </a:pPr>
            <a:r>
              <a:rPr sz="1300" b="1" dirty="0" err="1" smtClean="0">
                <a:solidFill>
                  <a:srgbClr val="FFFFFF"/>
                </a:solidFill>
                <a:latin typeface="Times New Roman"/>
                <a:cs typeface="Times New Roman"/>
              </a:rPr>
              <a:t>Обеспечение</a:t>
            </a:r>
            <a:r>
              <a:rPr sz="1300" b="1" spc="9" dirty="0" smtClean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300" b="1" dirty="0">
                <a:solidFill>
                  <a:srgbClr val="FFFFFF"/>
                </a:solidFill>
                <a:latin typeface="Times New Roman"/>
                <a:cs typeface="Times New Roman"/>
              </a:rPr>
              <a:t>достижения</a:t>
            </a:r>
            <a:r>
              <a:rPr sz="1300" b="1" spc="9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300" b="1" spc="-9" dirty="0">
                <a:solidFill>
                  <a:srgbClr val="FFFFFF"/>
                </a:solidFill>
                <a:latin typeface="Times New Roman"/>
                <a:cs typeface="Times New Roman"/>
              </a:rPr>
              <a:t>национальных </a:t>
            </a:r>
            <a:r>
              <a:rPr sz="1300" b="1" dirty="0">
                <a:solidFill>
                  <a:srgbClr val="FFFFFF"/>
                </a:solidFill>
                <a:latin typeface="Times New Roman"/>
                <a:cs typeface="Times New Roman"/>
              </a:rPr>
              <a:t>целей</a:t>
            </a:r>
            <a:r>
              <a:rPr sz="1300" b="1" spc="4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300" b="1" dirty="0">
                <a:solidFill>
                  <a:srgbClr val="FFFFFF"/>
                </a:solidFill>
                <a:latin typeface="Times New Roman"/>
                <a:cs typeface="Times New Roman"/>
              </a:rPr>
              <a:t>развития,</a:t>
            </a:r>
            <a:r>
              <a:rPr sz="1300" b="1" spc="13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300" b="1" dirty="0">
                <a:solidFill>
                  <a:srgbClr val="FFFFFF"/>
                </a:solidFill>
                <a:latin typeface="Times New Roman"/>
                <a:cs typeface="Times New Roman"/>
              </a:rPr>
              <a:t>повышения</a:t>
            </a:r>
            <a:r>
              <a:rPr sz="1300" b="1" spc="13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300" b="1" spc="-9" dirty="0">
                <a:solidFill>
                  <a:srgbClr val="FFFFFF"/>
                </a:solidFill>
                <a:latin typeface="Times New Roman"/>
                <a:cs typeface="Times New Roman"/>
              </a:rPr>
              <a:t>качества </a:t>
            </a:r>
            <a:r>
              <a:rPr sz="1300" b="1" dirty="0">
                <a:solidFill>
                  <a:srgbClr val="FFFFFF"/>
                </a:solidFill>
                <a:latin typeface="Times New Roman"/>
                <a:cs typeface="Times New Roman"/>
              </a:rPr>
              <a:t>муниципальных</a:t>
            </a:r>
            <a:r>
              <a:rPr sz="1300" b="1" spc="57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300" b="1" spc="-9" dirty="0">
                <a:solidFill>
                  <a:srgbClr val="FFFFFF"/>
                </a:solidFill>
                <a:latin typeface="Times New Roman"/>
                <a:cs typeface="Times New Roman"/>
              </a:rPr>
              <a:t>услуг</a:t>
            </a:r>
            <a:endParaRPr sz="1300" dirty="0">
              <a:latin typeface="Times New Roman"/>
              <a:cs typeface="Times New Roman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2119072" y="4692567"/>
            <a:ext cx="2919673" cy="632780"/>
          </a:xfrm>
          <a:prstGeom prst="rect">
            <a:avLst/>
          </a:prstGeom>
        </p:spPr>
        <p:txBody>
          <a:bodyPr vert="horz" wrap="square" lIns="0" tIns="10579" rIns="0" bIns="0" rtlCol="0">
            <a:spAutoFit/>
          </a:bodyPr>
          <a:lstStyle/>
          <a:p>
            <a:pPr marL="10579" marR="4454" algn="ctr">
              <a:lnSpc>
                <a:spcPct val="101299"/>
              </a:lnSpc>
              <a:spcBef>
                <a:spcPts val="83"/>
              </a:spcBef>
            </a:pPr>
            <a:r>
              <a:rPr sz="1300" b="1" dirty="0">
                <a:solidFill>
                  <a:srgbClr val="252525"/>
                </a:solidFill>
                <a:latin typeface="Times New Roman"/>
                <a:cs typeface="Times New Roman"/>
              </a:rPr>
              <a:t>Повышение</a:t>
            </a:r>
            <a:r>
              <a:rPr sz="1300" b="1" spc="13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300" b="1" dirty="0">
                <a:solidFill>
                  <a:srgbClr val="252525"/>
                </a:solidFill>
                <a:latin typeface="Times New Roman"/>
                <a:cs typeface="Times New Roman"/>
              </a:rPr>
              <a:t>эффективности</a:t>
            </a:r>
            <a:r>
              <a:rPr sz="1300" b="1" spc="18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300" b="1" spc="-9" dirty="0">
                <a:solidFill>
                  <a:srgbClr val="252525"/>
                </a:solidFill>
                <a:latin typeface="Times New Roman"/>
                <a:cs typeface="Times New Roman"/>
              </a:rPr>
              <a:t>бюджетных расходов</a:t>
            </a:r>
            <a:r>
              <a:rPr sz="1300" b="1" spc="4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300" b="1" dirty="0">
                <a:solidFill>
                  <a:srgbClr val="252525"/>
                </a:solidFill>
                <a:latin typeface="Times New Roman"/>
                <a:cs typeface="Times New Roman"/>
              </a:rPr>
              <a:t>с</a:t>
            </a:r>
            <a:r>
              <a:rPr sz="1300" b="1" spc="9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300" b="1" dirty="0">
                <a:solidFill>
                  <a:srgbClr val="252525"/>
                </a:solidFill>
                <a:latin typeface="Times New Roman"/>
                <a:cs typeface="Times New Roman"/>
              </a:rPr>
              <a:t>четким</a:t>
            </a:r>
            <a:r>
              <a:rPr sz="1300" b="1" spc="4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300" b="1" dirty="0">
                <a:solidFill>
                  <a:srgbClr val="252525"/>
                </a:solidFill>
                <a:latin typeface="Times New Roman"/>
                <a:cs typeface="Times New Roman"/>
              </a:rPr>
              <a:t>разграничением</a:t>
            </a:r>
            <a:r>
              <a:rPr sz="1300" b="1" spc="9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300" b="1" spc="-22" dirty="0">
                <a:solidFill>
                  <a:srgbClr val="252525"/>
                </a:solidFill>
                <a:latin typeface="Times New Roman"/>
                <a:cs typeface="Times New Roman"/>
              </a:rPr>
              <a:t>их </a:t>
            </a:r>
            <a:r>
              <a:rPr sz="1300" b="1" spc="-9" dirty="0">
                <a:solidFill>
                  <a:srgbClr val="252525"/>
                </a:solidFill>
                <a:latin typeface="Times New Roman"/>
                <a:cs typeface="Times New Roman"/>
              </a:rPr>
              <a:t>приоритетности</a:t>
            </a:r>
            <a:endParaRPr sz="1300" dirty="0">
              <a:latin typeface="Times New Roman"/>
              <a:cs typeface="Times New Roman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2014274" y="5655288"/>
            <a:ext cx="3129267" cy="575837"/>
          </a:xfrm>
          <a:prstGeom prst="rect">
            <a:avLst/>
          </a:prstGeom>
        </p:spPr>
        <p:txBody>
          <a:bodyPr vert="horz" wrap="square" lIns="0" tIns="10579" rIns="0" bIns="0" rtlCol="0">
            <a:spAutoFit/>
          </a:bodyPr>
          <a:lstStyle/>
          <a:p>
            <a:pPr marL="11135" marR="4454" algn="ctr">
              <a:lnSpc>
                <a:spcPct val="102400"/>
              </a:lnSpc>
              <a:spcBef>
                <a:spcPts val="83"/>
              </a:spcBef>
            </a:pPr>
            <a:r>
              <a:rPr sz="1200" b="1" dirty="0">
                <a:solidFill>
                  <a:srgbClr val="FFFFFF"/>
                </a:solidFill>
                <a:latin typeface="Times New Roman"/>
                <a:cs typeface="Times New Roman"/>
              </a:rPr>
              <a:t>Обеспечение</a:t>
            </a:r>
            <a:r>
              <a:rPr sz="1200" b="1" spc="61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200" b="1" dirty="0">
                <a:solidFill>
                  <a:srgbClr val="FFFFFF"/>
                </a:solidFill>
                <a:latin typeface="Times New Roman"/>
                <a:cs typeface="Times New Roman"/>
              </a:rPr>
              <a:t>прозрачности</a:t>
            </a:r>
            <a:r>
              <a:rPr sz="1200" b="1" spc="61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200" b="1" spc="-9" dirty="0">
                <a:solidFill>
                  <a:srgbClr val="FFFFFF"/>
                </a:solidFill>
                <a:latin typeface="Times New Roman"/>
                <a:cs typeface="Times New Roman"/>
              </a:rPr>
              <a:t>муниципальных </a:t>
            </a:r>
            <a:r>
              <a:rPr sz="1200" b="1" dirty="0">
                <a:solidFill>
                  <a:srgbClr val="FFFFFF"/>
                </a:solidFill>
                <a:latin typeface="Times New Roman"/>
                <a:cs typeface="Times New Roman"/>
              </a:rPr>
              <a:t>финансов</a:t>
            </a:r>
            <a:r>
              <a:rPr sz="1200" b="1" spc="44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200" b="1" dirty="0">
                <a:solidFill>
                  <a:srgbClr val="FFFFFF"/>
                </a:solidFill>
                <a:latin typeface="Times New Roman"/>
                <a:cs typeface="Times New Roman"/>
              </a:rPr>
              <a:t>и</a:t>
            </a:r>
            <a:r>
              <a:rPr sz="1200" b="1" spc="44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200" b="1" dirty="0">
                <a:solidFill>
                  <a:srgbClr val="FFFFFF"/>
                </a:solidFill>
                <a:latin typeface="Times New Roman"/>
                <a:cs typeface="Times New Roman"/>
              </a:rPr>
              <a:t>открытости</a:t>
            </a:r>
            <a:r>
              <a:rPr sz="1200" b="1" spc="48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200" b="1" spc="-9" dirty="0">
                <a:solidFill>
                  <a:srgbClr val="FFFFFF"/>
                </a:solidFill>
                <a:latin typeface="Times New Roman"/>
                <a:cs typeface="Times New Roman"/>
              </a:rPr>
              <a:t>бюджета, </a:t>
            </a:r>
            <a:r>
              <a:rPr sz="1200" b="1" dirty="0">
                <a:solidFill>
                  <a:srgbClr val="FFFFFF"/>
                </a:solidFill>
                <a:latin typeface="Times New Roman"/>
                <a:cs typeface="Times New Roman"/>
              </a:rPr>
              <a:t>бюджетного</a:t>
            </a:r>
            <a:r>
              <a:rPr sz="1200" b="1" spc="39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200" b="1" dirty="0">
                <a:solidFill>
                  <a:srgbClr val="FFFFFF"/>
                </a:solidFill>
                <a:latin typeface="Times New Roman"/>
                <a:cs typeface="Times New Roman"/>
              </a:rPr>
              <a:t>процесса</a:t>
            </a:r>
            <a:r>
              <a:rPr sz="1200" b="1" spc="39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200" b="1" dirty="0">
                <a:solidFill>
                  <a:srgbClr val="FFFFFF"/>
                </a:solidFill>
                <a:latin typeface="Times New Roman"/>
                <a:cs typeface="Times New Roman"/>
              </a:rPr>
              <a:t>для</a:t>
            </a:r>
            <a:r>
              <a:rPr sz="1200" b="1" spc="44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200" b="1" spc="-9" dirty="0">
                <a:solidFill>
                  <a:srgbClr val="FFFFFF"/>
                </a:solidFill>
                <a:latin typeface="Times New Roman"/>
                <a:cs typeface="Times New Roman"/>
              </a:rPr>
              <a:t>граждан</a:t>
            </a:r>
            <a:endParaRPr sz="1200" dirty="0">
              <a:latin typeface="Times New Roman"/>
              <a:cs typeface="Times New Roman"/>
            </a:endParaRPr>
          </a:p>
        </p:txBody>
      </p:sp>
      <p:pic>
        <p:nvPicPr>
          <p:cNvPr id="43" name="object 43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6476315" y="4759822"/>
            <a:ext cx="1896571" cy="1659942"/>
          </a:xfrm>
          <a:prstGeom prst="rect">
            <a:avLst/>
          </a:prstGeom>
        </p:spPr>
      </p:pic>
      <p:sp>
        <p:nvSpPr>
          <p:cNvPr id="46" name="object 10"/>
          <p:cNvSpPr txBox="1"/>
          <p:nvPr/>
        </p:nvSpPr>
        <p:spPr>
          <a:xfrm>
            <a:off x="6602502" y="3738297"/>
            <a:ext cx="1687830" cy="95567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ctr">
              <a:lnSpc>
                <a:spcPct val="101600"/>
              </a:lnSpc>
              <a:spcBef>
                <a:spcPts val="95"/>
              </a:spcBef>
            </a:pPr>
            <a:r>
              <a:rPr sz="2000" b="1" dirty="0">
                <a:solidFill>
                  <a:srgbClr val="2B2BFF"/>
                </a:solidFill>
                <a:latin typeface="Times New Roman"/>
                <a:cs typeface="Times New Roman"/>
              </a:rPr>
              <a:t>Цели</a:t>
            </a:r>
            <a:r>
              <a:rPr sz="2000" b="1" spc="25" dirty="0">
                <a:solidFill>
                  <a:srgbClr val="2B2BFF"/>
                </a:solidFill>
                <a:latin typeface="Times New Roman"/>
                <a:cs typeface="Times New Roman"/>
              </a:rPr>
              <a:t> </a:t>
            </a:r>
            <a:r>
              <a:rPr sz="2000" b="1" dirty="0">
                <a:solidFill>
                  <a:srgbClr val="2B2BFF"/>
                </a:solidFill>
                <a:latin typeface="Times New Roman"/>
                <a:cs typeface="Times New Roman"/>
              </a:rPr>
              <a:t>и</a:t>
            </a:r>
            <a:r>
              <a:rPr sz="2000" b="1" spc="25" dirty="0">
                <a:solidFill>
                  <a:srgbClr val="2B2BFF"/>
                </a:solidFill>
                <a:latin typeface="Times New Roman"/>
                <a:cs typeface="Times New Roman"/>
              </a:rPr>
              <a:t> </a:t>
            </a:r>
            <a:r>
              <a:rPr sz="2000" b="1" spc="-10" dirty="0">
                <a:solidFill>
                  <a:srgbClr val="2B2BFF"/>
                </a:solidFill>
                <a:latin typeface="Times New Roman"/>
                <a:cs typeface="Times New Roman"/>
              </a:rPr>
              <a:t>задачи бюджетной политики</a:t>
            </a:r>
            <a:endParaRPr sz="2000" dirty="0">
              <a:latin typeface="Times New Roman"/>
              <a:cs typeface="Times New Roman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1439724" y="29673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endParaRPr lang="ru-RU" dirty="0">
              <a:latin typeface="Times New Roman"/>
              <a:cs typeface="Times New Roman"/>
            </a:endParaRPr>
          </a:p>
        </p:txBody>
      </p:sp>
      <p:sp>
        <p:nvSpPr>
          <p:cNvPr id="48" name="object 10"/>
          <p:cNvSpPr/>
          <p:nvPr/>
        </p:nvSpPr>
        <p:spPr>
          <a:xfrm>
            <a:off x="-12688" y="150512"/>
            <a:ext cx="9468544" cy="1083564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algn="ctr"/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ОСНОВНЫЕ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НАПРАВЛЕНИЯ БЮДЖЕТНОЙ, НАЛОГОВОЙ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ПОЛИТИКИ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95429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 descr="фон мой.jpg"/>
          <p:cNvPicPr>
            <a:picLocks noChangeAspect="1"/>
          </p:cNvPicPr>
          <p:nvPr/>
        </p:nvPicPr>
        <p:blipFill>
          <a:blip r:embed="rId2" cstate="print">
            <a:lum bright="60000" contrast="-7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Скругленный прямоугольник 3"/>
          <p:cNvSpPr/>
          <p:nvPr/>
        </p:nvSpPr>
        <p:spPr>
          <a:xfrm>
            <a:off x="179512" y="1628800"/>
            <a:ext cx="1872208" cy="2808312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endParaRPr lang="ru-RU" sz="1200" dirty="0"/>
          </a:p>
          <a:p>
            <a:pPr algn="ctr" eaLnBrk="1" hangingPunct="1">
              <a:defRPr/>
            </a:pPr>
            <a:r>
              <a:rPr lang="ru-RU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Отчет об исполнении бюджета составляется в установленном порядке на основании сводной бюджетной отчетности соответствующих главных администраторов бюджетных средств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643438" y="3284538"/>
            <a:ext cx="1657350" cy="1873250"/>
          </a:xfrm>
          <a:prstGeom prst="round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Представление отчета об исполнении бюджета и сопутствующих материалов в Совет местного самоуправления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195736" y="4653136"/>
            <a:ext cx="2000264" cy="72008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 </a:t>
            </a:r>
            <a:r>
              <a:rPr lang="ru-RU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 апреля текущего финансового года</a:t>
            </a:r>
          </a:p>
        </p:txBody>
      </p:sp>
      <p:sp>
        <p:nvSpPr>
          <p:cNvPr id="10" name="Овал 9"/>
          <p:cNvSpPr/>
          <p:nvPr/>
        </p:nvSpPr>
        <p:spPr>
          <a:xfrm>
            <a:off x="107504" y="4437112"/>
            <a:ext cx="1871662" cy="1295400"/>
          </a:xfrm>
          <a:prstGeom prst="ellipse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Составление отчета об исполнении бюджета за прошедший финансовый год</a:t>
            </a:r>
          </a:p>
        </p:txBody>
      </p:sp>
      <p:sp>
        <p:nvSpPr>
          <p:cNvPr id="11" name="Овал 10"/>
          <p:cNvSpPr/>
          <p:nvPr/>
        </p:nvSpPr>
        <p:spPr>
          <a:xfrm>
            <a:off x="4572000" y="2060848"/>
            <a:ext cx="1728192" cy="1512168"/>
          </a:xfrm>
          <a:prstGeom prst="ellipse">
            <a:avLst/>
          </a:prstGeom>
          <a:solidFill>
            <a:srgbClr val="00B0F0"/>
          </a:solidFill>
          <a:ln>
            <a:noFill/>
          </a:ln>
          <a:scene3d>
            <a:camera prst="orthographicFront"/>
            <a:lightRig rig="threePt" dir="t"/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 </a:t>
            </a:r>
            <a:r>
              <a:rPr lang="ru-RU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 мая текущего финансового года</a:t>
            </a:r>
          </a:p>
        </p:txBody>
      </p:sp>
      <p:sp>
        <p:nvSpPr>
          <p:cNvPr id="12" name="Овал 11"/>
          <p:cNvSpPr/>
          <p:nvPr/>
        </p:nvSpPr>
        <p:spPr>
          <a:xfrm>
            <a:off x="2268538" y="2708275"/>
            <a:ext cx="2159000" cy="2016125"/>
          </a:xfrm>
          <a:prstGeom prst="ellipse">
            <a:avLst/>
          </a:prstGeom>
          <a:solidFill>
            <a:srgbClr val="FF3399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Представление отчета об исполнении бюджета в контрольно-счетный орган для осуществления внешней проверки</a:t>
            </a:r>
          </a:p>
        </p:txBody>
      </p:sp>
      <p:sp>
        <p:nvSpPr>
          <p:cNvPr id="14" name="Выгнутая вниз стрелка 13"/>
          <p:cNvSpPr/>
          <p:nvPr/>
        </p:nvSpPr>
        <p:spPr>
          <a:xfrm rot="21430114">
            <a:off x="917705" y="5647448"/>
            <a:ext cx="2376264" cy="792088"/>
          </a:xfrm>
          <a:prstGeom prst="curvedUpArrow">
            <a:avLst/>
          </a:prstGeom>
          <a:solidFill>
            <a:srgbClr val="FF00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5" name="Выгнутая вверх стрелка 14"/>
          <p:cNvSpPr/>
          <p:nvPr/>
        </p:nvSpPr>
        <p:spPr>
          <a:xfrm rot="20700375">
            <a:off x="3096412" y="1768275"/>
            <a:ext cx="2268026" cy="581248"/>
          </a:xfrm>
          <a:prstGeom prst="curvedDownArrow">
            <a:avLst/>
          </a:prstGeom>
          <a:solidFill>
            <a:srgbClr val="FF00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3723720" y="5589240"/>
            <a:ext cx="3168352" cy="1152128"/>
          </a:xfrm>
          <a:prstGeom prst="ellipse">
            <a:avLst/>
          </a:prstGeom>
          <a:solidFill>
            <a:srgbClr val="00B0F0"/>
          </a:solidFill>
          <a:ln>
            <a:noFill/>
          </a:ln>
          <a:scene3d>
            <a:camera prst="orthographicFront"/>
            <a:lightRig rig="threePt" dir="t"/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396000" anchor="ctr"/>
          <a:lstStyle/>
          <a:p>
            <a:pPr eaLnBrk="1" hangingPunct="1">
              <a:defRPr/>
            </a:pPr>
            <a:endParaRPr lang="ru-RU" dirty="0"/>
          </a:p>
          <a:p>
            <a:pPr eaLnBrk="1" hangingPunct="1">
              <a:defRPr/>
            </a:pPr>
            <a:endParaRPr lang="ru-RU" sz="1100" dirty="0"/>
          </a:p>
          <a:p>
            <a:pPr algn="ctr" eaLnBrk="1" hangingPunct="1">
              <a:defRPr/>
            </a:pPr>
            <a:r>
              <a:rPr lang="ru-RU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Отчет </a:t>
            </a:r>
            <a:r>
              <a:rPr lang="ru-RU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 исполнении бюджета утверждается решением Совета местного самоуправления</a:t>
            </a:r>
          </a:p>
        </p:txBody>
      </p:sp>
      <p:sp>
        <p:nvSpPr>
          <p:cNvPr id="17" name="Овал 16"/>
          <p:cNvSpPr/>
          <p:nvPr/>
        </p:nvSpPr>
        <p:spPr>
          <a:xfrm>
            <a:off x="6300788" y="4429125"/>
            <a:ext cx="1943100" cy="1500188"/>
          </a:xfrm>
          <a:prstGeom prst="ellipse">
            <a:avLst/>
          </a:prstGeom>
          <a:solidFill>
            <a:srgbClr val="FF3399"/>
          </a:solidFill>
          <a:ln>
            <a:solidFill>
              <a:schemeClr val="accent1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Рассмотрение и утверждение отчета об  исполнении бюджета</a:t>
            </a:r>
          </a:p>
        </p:txBody>
      </p:sp>
      <p:sp>
        <p:nvSpPr>
          <p:cNvPr id="18" name="Выгнутая вверх стрелка 17"/>
          <p:cNvSpPr/>
          <p:nvPr/>
        </p:nvSpPr>
        <p:spPr>
          <a:xfrm rot="2740736">
            <a:off x="6147315" y="3510717"/>
            <a:ext cx="1630191" cy="460528"/>
          </a:xfrm>
          <a:prstGeom prst="curvedDownArrow">
            <a:avLst/>
          </a:prstGeom>
          <a:solidFill>
            <a:srgbClr val="FF00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79512" y="278590"/>
            <a:ext cx="868313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Этапы составления и утверждения отчета об исполнении бюджета </a:t>
            </a:r>
            <a:r>
              <a:rPr lang="ru-RU" sz="28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Прохладненского</a:t>
            </a:r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муниципального района</a:t>
            </a:r>
            <a:endParaRPr lang="ru-RU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947486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 descr="фон мой.jpg"/>
          <p:cNvPicPr>
            <a:picLocks noChangeAspect="1"/>
          </p:cNvPicPr>
          <p:nvPr/>
        </p:nvPicPr>
        <p:blipFill>
          <a:blip r:embed="rId2" cstate="print">
            <a:lum bright="60000" contrast="-70000"/>
          </a:blip>
          <a:stretch>
            <a:fillRect/>
          </a:stretch>
        </p:blipFill>
        <p:spPr>
          <a:xfrm>
            <a:off x="-108520" y="332656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extBox 12"/>
          <p:cNvSpPr txBox="1"/>
          <p:nvPr/>
        </p:nvSpPr>
        <p:spPr>
          <a:xfrm>
            <a:off x="251520" y="116633"/>
            <a:ext cx="87129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endParaRPr lang="ru-RU" sz="1600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endParaRPr lang="ru-RU" sz="1600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6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60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object 10"/>
          <p:cNvSpPr/>
          <p:nvPr/>
        </p:nvSpPr>
        <p:spPr>
          <a:xfrm>
            <a:off x="323528" y="0"/>
            <a:ext cx="8820472" cy="108356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algn="ctr"/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ОСНОВНЫЕ   ПАРАМЕТРЫ  БЮДЖЕТА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962013" y="737212"/>
            <a:ext cx="10009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ыс.руб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" name="Диаграм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38188490"/>
              </p:ext>
            </p:extLst>
          </p:nvPr>
        </p:nvGraphicFramePr>
        <p:xfrm>
          <a:off x="107504" y="737212"/>
          <a:ext cx="8136904" cy="39879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4" name="Диаграмма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32519052"/>
              </p:ext>
            </p:extLst>
          </p:nvPr>
        </p:nvGraphicFramePr>
        <p:xfrm>
          <a:off x="5364087" y="4509120"/>
          <a:ext cx="3587817" cy="21602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4048263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 descr="фон мой.jpg"/>
          <p:cNvPicPr>
            <a:picLocks noChangeAspect="1"/>
          </p:cNvPicPr>
          <p:nvPr/>
        </p:nvPicPr>
        <p:blipFill>
          <a:blip r:embed="rId2" cstate="print">
            <a:lum bright="60000" contrast="-7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extBox 12"/>
          <p:cNvSpPr txBox="1"/>
          <p:nvPr/>
        </p:nvSpPr>
        <p:spPr>
          <a:xfrm>
            <a:off x="251520" y="116633"/>
            <a:ext cx="87129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endParaRPr lang="ru-RU" sz="1600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endParaRPr lang="ru-RU" sz="1600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6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60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object 10"/>
          <p:cNvSpPr/>
          <p:nvPr/>
        </p:nvSpPr>
        <p:spPr>
          <a:xfrm>
            <a:off x="251520" y="0"/>
            <a:ext cx="8892480" cy="126876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algn="ctr"/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Муниципальный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долг </a:t>
            </a:r>
            <a:r>
              <a:rPr lang="ru-RU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Прохладненского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 муниципального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района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10" name="object 6"/>
          <p:cNvSpPr txBox="1">
            <a:spLocks/>
          </p:cNvSpPr>
          <p:nvPr/>
        </p:nvSpPr>
        <p:spPr>
          <a:xfrm>
            <a:off x="899591" y="1319863"/>
            <a:ext cx="7049134" cy="998991"/>
          </a:xfrm>
          <a:prstGeom prst="rect">
            <a:avLst/>
          </a:prstGeom>
        </p:spPr>
        <p:txBody>
          <a:bodyPr vert="horz" wrap="square" lIns="0" tIns="13970" rIns="0" bIns="0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 marR="5080">
              <a:spcBef>
                <a:spcPts val="110"/>
              </a:spcBef>
            </a:pP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МУНИЦИПАЛЬНЫЙ</a:t>
            </a:r>
            <a:r>
              <a:rPr lang="ru-RU" sz="3200" b="1" spc="-13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spc="-2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ДОЛГ 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ru-RU" sz="3200" b="1" spc="-25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01.01.2024</a:t>
            </a:r>
            <a:r>
              <a:rPr lang="ru-RU" sz="3200" b="1" spc="-75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spc="-25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ГОД </a:t>
            </a:r>
            <a:r>
              <a:rPr lang="ru-RU" sz="3200" b="1" spc="-1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ОТСУТСВУЕТ</a:t>
            </a:r>
            <a:endParaRPr lang="ru-RU" sz="32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2" descr="C:\Users\LogvinovaAN\Pictures\dolga-net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9926" y="2852936"/>
            <a:ext cx="5076825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8263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 descr="фон мой.jpg"/>
          <p:cNvPicPr>
            <a:picLocks noChangeAspect="1"/>
          </p:cNvPicPr>
          <p:nvPr/>
        </p:nvPicPr>
        <p:blipFill>
          <a:blip r:embed="rId2" cstate="print">
            <a:lum bright="60000" contrast="-7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extBox 12"/>
          <p:cNvSpPr txBox="1"/>
          <p:nvPr/>
        </p:nvSpPr>
        <p:spPr>
          <a:xfrm>
            <a:off x="251520" y="116633"/>
            <a:ext cx="87129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endParaRPr lang="ru-RU" sz="1600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endParaRPr lang="ru-RU" sz="1600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6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60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object 10"/>
          <p:cNvSpPr/>
          <p:nvPr/>
        </p:nvSpPr>
        <p:spPr>
          <a:xfrm>
            <a:off x="2627784" y="0"/>
            <a:ext cx="4355976" cy="119675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algn="ctr"/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ДОХОДЫ   БЮДЖЕТА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pic>
        <p:nvPicPr>
          <p:cNvPr id="6" name="Рисунок 5" descr="доходы все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419872" y="4437112"/>
            <a:ext cx="2627784" cy="22369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Выноска-облако 6"/>
          <p:cNvSpPr/>
          <p:nvPr/>
        </p:nvSpPr>
        <p:spPr>
          <a:xfrm>
            <a:off x="3923928" y="5445224"/>
            <a:ext cx="1440160" cy="864096"/>
          </a:xfrm>
          <a:prstGeom prst="cloudCallout">
            <a:avLst/>
          </a:prstGeom>
          <a:solidFill>
            <a:srgbClr val="CC9900"/>
          </a:solidFill>
          <a:ln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  <a:latin typeface="Gungsuh" pitchFamily="18" charset="-127"/>
                <a:ea typeface="Gungsuh" pitchFamily="18" charset="-127"/>
              </a:rPr>
              <a:t>Доходы</a:t>
            </a:r>
          </a:p>
          <a:p>
            <a:pPr algn="ctr"/>
            <a:r>
              <a:rPr lang="ru-RU" sz="1400" b="1" dirty="0" smtClean="0">
                <a:solidFill>
                  <a:schemeClr val="bg1"/>
                </a:solidFill>
                <a:latin typeface="Gungsuh" pitchFamily="18" charset="-127"/>
                <a:ea typeface="Gungsuh" pitchFamily="18" charset="-127"/>
              </a:rPr>
              <a:t>района</a:t>
            </a:r>
            <a:endParaRPr lang="ru-RU" sz="1400" b="1" dirty="0">
              <a:solidFill>
                <a:schemeClr val="bg1"/>
              </a:solidFill>
              <a:latin typeface="Gungsuh" pitchFamily="18" charset="-127"/>
              <a:ea typeface="Gungsuh" pitchFamily="18" charset="-127"/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3419872" y="836712"/>
            <a:ext cx="2443733" cy="3094157"/>
            <a:chOff x="6341242" y="417135"/>
            <a:chExt cx="2443733" cy="3094157"/>
          </a:xfrm>
          <a:solidFill>
            <a:schemeClr val="bg2">
              <a:lumMod val="60000"/>
              <a:lumOff val="40000"/>
            </a:schemeClr>
          </a:solidFill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6341242" y="417135"/>
              <a:ext cx="2443733" cy="3094157"/>
            </a:xfrm>
            <a:prstGeom prst="roundRect">
              <a:avLst>
                <a:gd name="adj" fmla="val 10000"/>
              </a:avLst>
            </a:prstGeom>
            <a:grpFill/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accent2">
                <a:hueOff val="-314587"/>
                <a:satOff val="-1690"/>
                <a:lumOff val="9904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Скругленный прямоугольник 4"/>
            <p:cNvSpPr/>
            <p:nvPr/>
          </p:nvSpPr>
          <p:spPr>
            <a:xfrm>
              <a:off x="6412816" y="488709"/>
              <a:ext cx="2300585" cy="2951009"/>
            </a:xfrm>
            <a:prstGeom prst="rect">
              <a:avLst/>
            </a:prstGeom>
            <a:grpFill/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2385" tIns="32385" rIns="32385" bIns="32385" numCol="1" spcCol="1270" anchor="ctr" anchorCtr="0">
              <a:noAutofit/>
            </a:bodyPr>
            <a:lstStyle/>
            <a:p>
              <a:pPr lvl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700" b="1" u="sng" kern="1200" dirty="0" smtClean="0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rPr>
                <a:t>Безвозмездные поступления- </a:t>
              </a:r>
              <a:r>
                <a:rPr lang="ru-RU" sz="1700" kern="1200" dirty="0" smtClean="0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rPr>
                <a:t>поступающие в бюджет денежные средства из других бюджетов бюджетной системы РФ, а так же перечисления от  физических и юридических лиц</a:t>
              </a:r>
              <a:endParaRPr lang="ru-RU" sz="1700" kern="1200" dirty="0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endParaRPr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395536" y="2132856"/>
            <a:ext cx="2664296" cy="3528392"/>
            <a:chOff x="0" y="502393"/>
            <a:chExt cx="2658708" cy="4923496"/>
          </a:xfrm>
          <a:solidFill>
            <a:schemeClr val="bg2">
              <a:lumMod val="60000"/>
              <a:lumOff val="40000"/>
            </a:schemeClr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14" name="Скругленный прямоугольник 13"/>
            <p:cNvSpPr/>
            <p:nvPr/>
          </p:nvSpPr>
          <p:spPr>
            <a:xfrm>
              <a:off x="0" y="502393"/>
              <a:ext cx="2658708" cy="4923496"/>
            </a:xfrm>
            <a:prstGeom prst="roundRect">
              <a:avLst>
                <a:gd name="adj" fmla="val 10000"/>
              </a:avLst>
            </a:prstGeom>
            <a:grpFill/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Скругленный прямоугольник 4"/>
            <p:cNvSpPr/>
            <p:nvPr/>
          </p:nvSpPr>
          <p:spPr>
            <a:xfrm>
              <a:off x="77871" y="580264"/>
              <a:ext cx="2502966" cy="4767754"/>
            </a:xfrm>
            <a:prstGeom prst="rect">
              <a:avLst/>
            </a:prstGeom>
            <a:grp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2385" tIns="32385" rIns="32385" bIns="32385" numCol="1" spcCol="1270" anchor="ctr" anchorCtr="0">
              <a:noAutofit/>
            </a:bodyPr>
            <a:lstStyle/>
            <a:p>
              <a:pPr lvl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700" b="1" u="sng" kern="1200" dirty="0" smtClean="0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rPr>
                <a:t>Налоговые доходы- </a:t>
              </a:r>
              <a:r>
                <a:rPr lang="ru-RU" sz="1700" kern="1200" dirty="0" smtClean="0">
                  <a:solidFill>
                    <a:schemeClr val="tx1"/>
                  </a:solidFill>
                  <a:latin typeface="Bookman Old Style" pitchFamily="18" charset="0"/>
                  <a:cs typeface="Times New Roman" pitchFamily="18" charset="0"/>
                </a:rPr>
                <a:t>доходы от уплаты налогов, установленных Налоговым кодексом  Российской Федерации (федеральные, региональные и местные налоги и сборы, специальные налоговые режимы.</a:t>
              </a:r>
              <a:endParaRPr lang="ru-RU" sz="1700" kern="1200" dirty="0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endParaRPr>
            </a:p>
          </p:txBody>
        </p:sp>
      </p:grpSp>
      <p:sp>
        <p:nvSpPr>
          <p:cNvPr id="17" name="Скругленный прямоугольник 16"/>
          <p:cNvSpPr/>
          <p:nvPr/>
        </p:nvSpPr>
        <p:spPr>
          <a:xfrm>
            <a:off x="6231949" y="2091315"/>
            <a:ext cx="2711370" cy="3623000"/>
          </a:xfrm>
          <a:prstGeom prst="roundRect">
            <a:avLst>
              <a:gd name="adj" fmla="val 10000"/>
            </a:avLst>
          </a:prstGeom>
          <a:solidFill>
            <a:schemeClr val="bg2">
              <a:lumMod val="60000"/>
              <a:lumOff val="40000"/>
            </a:schemeClr>
          </a:solidFill>
          <a:ln>
            <a:solidFill>
              <a:schemeClr val="accent1"/>
            </a:solidFill>
          </a:ln>
          <a:scene3d>
            <a:camera prst="orthographicFront">
              <a:rot lat="0" lon="0" rev="0"/>
            </a:camera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rgbClr r="0" g="0" b="0"/>
          </a:lnRef>
          <a:fillRef idx="3">
            <a:scrgbClr r="0" g="0" b="0"/>
          </a:fillRef>
          <a:effectRef idx="2">
            <a:schemeClr val="accent2">
              <a:hueOff val="-629173"/>
              <a:satOff val="-3379"/>
              <a:lumOff val="19809"/>
              <a:alphaOff val="0"/>
            </a:schemeClr>
          </a:effectRef>
          <a:fontRef idx="minor">
            <a:schemeClr val="lt1"/>
          </a:fontRef>
        </p:style>
      </p:sp>
      <p:sp>
        <p:nvSpPr>
          <p:cNvPr id="20" name="Выгнутая влево стрелка 19"/>
          <p:cNvSpPr/>
          <p:nvPr/>
        </p:nvSpPr>
        <p:spPr>
          <a:xfrm>
            <a:off x="1259632" y="548680"/>
            <a:ext cx="720080" cy="1440160"/>
          </a:xfrm>
          <a:prstGeom prst="curvedRightArrow">
            <a:avLst>
              <a:gd name="adj1" fmla="val 25000"/>
              <a:gd name="adj2" fmla="val 32840"/>
              <a:gd name="adj3" fmla="val 21094"/>
            </a:avLst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2" name="Выгнутая вверх стрелка 21"/>
          <p:cNvSpPr/>
          <p:nvPr/>
        </p:nvSpPr>
        <p:spPr>
          <a:xfrm rot="5400000">
            <a:off x="6989988" y="1011012"/>
            <a:ext cx="1440160" cy="659512"/>
          </a:xfrm>
          <a:prstGeom prst="curvedDownArrow">
            <a:avLst>
              <a:gd name="adj1" fmla="val 25000"/>
              <a:gd name="adj2" fmla="val 40360"/>
              <a:gd name="adj3" fmla="val 19223"/>
            </a:avLst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372200" y="2188662"/>
            <a:ext cx="2448272" cy="32893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755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500" b="1" u="sng" dirty="0">
                <a:latin typeface="Times New Roman" pitchFamily="18" charset="0"/>
                <a:cs typeface="Times New Roman" pitchFamily="18" charset="0"/>
              </a:rPr>
              <a:t>Не</a:t>
            </a:r>
            <a:r>
              <a:rPr lang="ru-RU" sz="1500" b="1" u="sng" dirty="0">
                <a:latin typeface="Bookman Old Style" pitchFamily="18" charset="0"/>
                <a:cs typeface="Times New Roman" pitchFamily="18" charset="0"/>
              </a:rPr>
              <a:t>налоговые доходы</a:t>
            </a:r>
          </a:p>
          <a:p>
            <a:pPr lvl="0" algn="ctr" defTabSz="755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500" dirty="0">
                <a:latin typeface="Bookman Old Style" pitchFamily="18" charset="0"/>
                <a:cs typeface="Times New Roman" pitchFamily="18" charset="0"/>
              </a:rPr>
              <a:t>— это поступления, генерируемые общественным (государственным или муниципальным) имуществом, поступления по операциям от прямого предоставления государством различных услуг и продажи товаров, а также платежи штрафного характера</a:t>
            </a:r>
            <a:endParaRPr lang="ru-RU" sz="1500" dirty="0"/>
          </a:p>
        </p:txBody>
      </p:sp>
    </p:spTree>
    <p:extLst>
      <p:ext uri="{BB962C8B-B14F-4D97-AF65-F5344CB8AC3E}">
        <p14:creationId xmlns:p14="http://schemas.microsoft.com/office/powerpoint/2010/main" val="4048263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 descr="фон мой.jpg"/>
          <p:cNvPicPr>
            <a:picLocks noChangeAspect="1"/>
          </p:cNvPicPr>
          <p:nvPr/>
        </p:nvPicPr>
        <p:blipFill>
          <a:blip r:embed="rId3" cstate="print">
            <a:lum bright="60000" contrast="-7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extBox 12"/>
          <p:cNvSpPr txBox="1"/>
          <p:nvPr/>
        </p:nvSpPr>
        <p:spPr>
          <a:xfrm>
            <a:off x="251520" y="116633"/>
            <a:ext cx="87129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endParaRPr lang="ru-RU" sz="1600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endParaRPr lang="ru-RU" sz="1600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6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60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object 10"/>
          <p:cNvSpPr/>
          <p:nvPr/>
        </p:nvSpPr>
        <p:spPr>
          <a:xfrm>
            <a:off x="0" y="0"/>
            <a:ext cx="8820472" cy="105273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algn="ctr"/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ОБЪЕМ  И СТРУКТУРА  ДОХОДОВ  БЮДЖЕТА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962013" y="737212"/>
            <a:ext cx="10009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ыс.руб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07170428"/>
              </p:ext>
            </p:extLst>
          </p:nvPr>
        </p:nvGraphicFramePr>
        <p:xfrm>
          <a:off x="177323" y="1052736"/>
          <a:ext cx="8784976" cy="57542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4048263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8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14794</TotalTime>
  <Words>1009</Words>
  <Application>Microsoft Office PowerPoint</Application>
  <PresentationFormat>Экран (4:3)</PresentationFormat>
  <Paragraphs>252</Paragraphs>
  <Slides>18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30" baseType="lpstr">
      <vt:lpstr>Arial</vt:lpstr>
      <vt:lpstr>Bahnschrift SemiBold SemiConden</vt:lpstr>
      <vt:lpstr>Book Antiqua</vt:lpstr>
      <vt:lpstr>Bookman Old Style</vt:lpstr>
      <vt:lpstr>Calibri</vt:lpstr>
      <vt:lpstr>Century Schoolbook</vt:lpstr>
      <vt:lpstr>Gungsuh</vt:lpstr>
      <vt:lpstr>Monotype Corsiva</vt:lpstr>
      <vt:lpstr>Palatino Linotype</vt:lpstr>
      <vt:lpstr>Times New Roman</vt:lpstr>
      <vt:lpstr>Trebuchet MS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Организация исполнения бюджета осуществляется в соответствии с Бюджетным кодексом РФ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Grizli777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f_jon</dc:creator>
  <cp:lastModifiedBy>Никулина Татьяна Александровна</cp:lastModifiedBy>
  <cp:revision>1197</cp:revision>
  <cp:lastPrinted>2022-05-27T07:39:04Z</cp:lastPrinted>
  <dcterms:created xsi:type="dcterms:W3CDTF">2019-01-25T09:12:31Z</dcterms:created>
  <dcterms:modified xsi:type="dcterms:W3CDTF">2024-05-17T13:37:48Z</dcterms:modified>
</cp:coreProperties>
</file>